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66" r:id="rId7"/>
    <p:sldId id="267" r:id="rId8"/>
    <p:sldId id="259" r:id="rId9"/>
    <p:sldId id="268" r:id="rId10"/>
    <p:sldId id="269" r:id="rId11"/>
    <p:sldId id="270" r:id="rId12"/>
    <p:sldId id="260" r:id="rId13"/>
    <p:sldId id="261" r:id="rId14"/>
    <p:sldId id="262" r:id="rId15"/>
    <p:sldId id="263"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8" r:id="rId32"/>
    <p:sldId id="286" r:id="rId33"/>
    <p:sldId id="28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Objects="1">
      <p:cViewPr varScale="1">
        <p:scale>
          <a:sx n="66" d="100"/>
          <a:sy n="66" d="100"/>
        </p:scale>
        <p:origin x="0" y="0"/>
      </p:cViewPr>
      <p:guideLst/>
    </p:cSldViewPr>
  </p:slide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a:spLocks/>
          </p:cNvSpPr>
          <p:nvPr/>
        </p:nvSpPr>
        <p:spPr bwMode="auto">
          <a:xfrm>
            <a:off x="3557016" y="630936"/>
            <a:ext cx="5235575" cy="5229225"/>
          </a:xfrm>
          <a:custGeom>
            <a:avLst/>
            <a:gdLst>
              <a:gd name="T0" fmla="*/ 1802 w 3298"/>
              <a:gd name="T1" fmla="*/ 55 h 3294"/>
              <a:gd name="T2" fmla="*/ 1984 w 3298"/>
              <a:gd name="T3" fmla="*/ 129 h 3294"/>
              <a:gd name="T4" fmla="*/ 2187 w 3298"/>
              <a:gd name="T5" fmla="*/ 111 h 3294"/>
              <a:gd name="T6" fmla="*/ 2350 w 3298"/>
              <a:gd name="T7" fmla="*/ 175 h 3294"/>
              <a:gd name="T8" fmla="*/ 2467 w 3298"/>
              <a:gd name="T9" fmla="*/ 319 h 3294"/>
              <a:gd name="T10" fmla="*/ 2623 w 3298"/>
              <a:gd name="T11" fmla="*/ 402 h 3294"/>
              <a:gd name="T12" fmla="*/ 2793 w 3298"/>
              <a:gd name="T13" fmla="*/ 464 h 3294"/>
              <a:gd name="T14" fmla="*/ 2879 w 3298"/>
              <a:gd name="T15" fmla="*/ 613 h 3294"/>
              <a:gd name="T16" fmla="*/ 2940 w 3298"/>
              <a:gd name="T17" fmla="*/ 785 h 3294"/>
              <a:gd name="T18" fmla="*/ 3076 w 3298"/>
              <a:gd name="T19" fmla="*/ 907 h 3294"/>
              <a:gd name="T20" fmla="*/ 3182 w 3298"/>
              <a:gd name="T21" fmla="*/ 1047 h 3294"/>
              <a:gd name="T22" fmla="*/ 3171 w 3298"/>
              <a:gd name="T23" fmla="*/ 1246 h 3294"/>
              <a:gd name="T24" fmla="*/ 3209 w 3298"/>
              <a:gd name="T25" fmla="*/ 1434 h 3294"/>
              <a:gd name="T26" fmla="*/ 3295 w 3298"/>
              <a:gd name="T27" fmla="*/ 1615 h 3294"/>
              <a:gd name="T28" fmla="*/ 3243 w 3298"/>
              <a:gd name="T29" fmla="*/ 1800 h 3294"/>
              <a:gd name="T30" fmla="*/ 3169 w 3298"/>
              <a:gd name="T31" fmla="*/ 1981 h 3294"/>
              <a:gd name="T32" fmla="*/ 3187 w 3298"/>
              <a:gd name="T33" fmla="*/ 2184 h 3294"/>
              <a:gd name="T34" fmla="*/ 3123 w 3298"/>
              <a:gd name="T35" fmla="*/ 2347 h 3294"/>
              <a:gd name="T36" fmla="*/ 2978 w 3298"/>
              <a:gd name="T37" fmla="*/ 2464 h 3294"/>
              <a:gd name="T38" fmla="*/ 2895 w 3298"/>
              <a:gd name="T39" fmla="*/ 2620 h 3294"/>
              <a:gd name="T40" fmla="*/ 2833 w 3298"/>
              <a:gd name="T41" fmla="*/ 2790 h 3294"/>
              <a:gd name="T42" fmla="*/ 2684 w 3298"/>
              <a:gd name="T43" fmla="*/ 2876 h 3294"/>
              <a:gd name="T44" fmla="*/ 2512 w 3298"/>
              <a:gd name="T45" fmla="*/ 2937 h 3294"/>
              <a:gd name="T46" fmla="*/ 2390 w 3298"/>
              <a:gd name="T47" fmla="*/ 3072 h 3294"/>
              <a:gd name="T48" fmla="*/ 2250 w 3298"/>
              <a:gd name="T49" fmla="*/ 3178 h 3294"/>
              <a:gd name="T50" fmla="*/ 2051 w 3298"/>
              <a:gd name="T51" fmla="*/ 3167 h 3294"/>
              <a:gd name="T52" fmla="*/ 1862 w 3298"/>
              <a:gd name="T53" fmla="*/ 3205 h 3294"/>
              <a:gd name="T54" fmla="*/ 1681 w 3298"/>
              <a:gd name="T55" fmla="*/ 3291 h 3294"/>
              <a:gd name="T56" fmla="*/ 1496 w 3298"/>
              <a:gd name="T57" fmla="*/ 3239 h 3294"/>
              <a:gd name="T58" fmla="*/ 1314 w 3298"/>
              <a:gd name="T59" fmla="*/ 3165 h 3294"/>
              <a:gd name="T60" fmla="*/ 1111 w 3298"/>
              <a:gd name="T61" fmla="*/ 3183 h 3294"/>
              <a:gd name="T62" fmla="*/ 948 w 3298"/>
              <a:gd name="T63" fmla="*/ 3119 h 3294"/>
              <a:gd name="T64" fmla="*/ 831 w 3298"/>
              <a:gd name="T65" fmla="*/ 2975 h 3294"/>
              <a:gd name="T66" fmla="*/ 675 w 3298"/>
              <a:gd name="T67" fmla="*/ 2892 h 3294"/>
              <a:gd name="T68" fmla="*/ 505 w 3298"/>
              <a:gd name="T69" fmla="*/ 2830 h 3294"/>
              <a:gd name="T70" fmla="*/ 419 w 3298"/>
              <a:gd name="T71" fmla="*/ 2681 h 3294"/>
              <a:gd name="T72" fmla="*/ 358 w 3298"/>
              <a:gd name="T73" fmla="*/ 2509 h 3294"/>
              <a:gd name="T74" fmla="*/ 222 w 3298"/>
              <a:gd name="T75" fmla="*/ 2387 h 3294"/>
              <a:gd name="T76" fmla="*/ 116 w 3298"/>
              <a:gd name="T77" fmla="*/ 2247 h 3294"/>
              <a:gd name="T78" fmla="*/ 127 w 3298"/>
              <a:gd name="T79" fmla="*/ 2048 h 3294"/>
              <a:gd name="T80" fmla="*/ 90 w 3298"/>
              <a:gd name="T81" fmla="*/ 1860 h 3294"/>
              <a:gd name="T82" fmla="*/ 3 w 3298"/>
              <a:gd name="T83" fmla="*/ 1679 h 3294"/>
              <a:gd name="T84" fmla="*/ 55 w 3298"/>
              <a:gd name="T85" fmla="*/ 1494 h 3294"/>
              <a:gd name="T86" fmla="*/ 129 w 3298"/>
              <a:gd name="T87" fmla="*/ 1313 h 3294"/>
              <a:gd name="T88" fmla="*/ 111 w 3298"/>
              <a:gd name="T89" fmla="*/ 1110 h 3294"/>
              <a:gd name="T90" fmla="*/ 175 w 3298"/>
              <a:gd name="T91" fmla="*/ 947 h 3294"/>
              <a:gd name="T92" fmla="*/ 320 w 3298"/>
              <a:gd name="T93" fmla="*/ 830 h 3294"/>
              <a:gd name="T94" fmla="*/ 403 w 3298"/>
              <a:gd name="T95" fmla="*/ 674 h 3294"/>
              <a:gd name="T96" fmla="*/ 465 w 3298"/>
              <a:gd name="T97" fmla="*/ 504 h 3294"/>
              <a:gd name="T98" fmla="*/ 614 w 3298"/>
              <a:gd name="T99" fmla="*/ 418 h 3294"/>
              <a:gd name="T100" fmla="*/ 786 w 3298"/>
              <a:gd name="T101" fmla="*/ 357 h 3294"/>
              <a:gd name="T102" fmla="*/ 908 w 3298"/>
              <a:gd name="T103" fmla="*/ 222 h 3294"/>
              <a:gd name="T104" fmla="*/ 1048 w 3298"/>
              <a:gd name="T105" fmla="*/ 116 h 3294"/>
              <a:gd name="T106" fmla="*/ 1247 w 3298"/>
              <a:gd name="T107" fmla="*/ 127 h 3294"/>
              <a:gd name="T108" fmla="*/ 1436 w 3298"/>
              <a:gd name="T109" fmla="*/ 89 h 3294"/>
              <a:gd name="T110" fmla="*/ 1617 w 3298"/>
              <a:gd name="T111" fmla="*/ 3 h 3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smtClean="0"/>
              <a:pPr/>
              <a:t>1/25/18</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smtClean="0"/>
              <a:pPr/>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3261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2896535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24127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1/25/18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2972085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smtClean="0"/>
              <a:pPr/>
              <a:t>1/25/18</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smtClean="0"/>
              <a:pPr/>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a:spLocks/>
            </p:cNvSpPr>
            <p:nvPr/>
          </p:nvSpPr>
          <p:spPr bwMode="auto">
            <a:xfrm>
              <a:off x="0" y="0"/>
              <a:ext cx="2814638" cy="6858000"/>
            </a:xfrm>
            <a:custGeom>
              <a:avLst/>
              <a:gdLst>
                <a:gd name="T0" fmla="*/ 891 w 1773"/>
                <a:gd name="T1" fmla="*/ 0 h 4320"/>
                <a:gd name="T2" fmla="*/ 921 w 1773"/>
                <a:gd name="T3" fmla="*/ 111 h 4320"/>
                <a:gd name="T4" fmla="*/ 957 w 1773"/>
                <a:gd name="T5" fmla="*/ 217 h 4320"/>
                <a:gd name="T6" fmla="*/ 1007 w 1773"/>
                <a:gd name="T7" fmla="*/ 312 h 4320"/>
                <a:gd name="T8" fmla="*/ 1069 w 1773"/>
                <a:gd name="T9" fmla="*/ 387 h 4320"/>
                <a:gd name="T10" fmla="*/ 1145 w 1773"/>
                <a:gd name="T11" fmla="*/ 456 h 4320"/>
                <a:gd name="T12" fmla="*/ 1227 w 1773"/>
                <a:gd name="T13" fmla="*/ 520 h 4320"/>
                <a:gd name="T14" fmla="*/ 1311 w 1773"/>
                <a:gd name="T15" fmla="*/ 584 h 4320"/>
                <a:gd name="T16" fmla="*/ 1390 w 1773"/>
                <a:gd name="T17" fmla="*/ 651 h 4320"/>
                <a:gd name="T18" fmla="*/ 1456 w 1773"/>
                <a:gd name="T19" fmla="*/ 725 h 4320"/>
                <a:gd name="T20" fmla="*/ 1505 w 1773"/>
                <a:gd name="T21" fmla="*/ 808 h 4320"/>
                <a:gd name="T22" fmla="*/ 1530 w 1773"/>
                <a:gd name="T23" fmla="*/ 907 h 4320"/>
                <a:gd name="T24" fmla="*/ 1534 w 1773"/>
                <a:gd name="T25" fmla="*/ 1013 h 4320"/>
                <a:gd name="T26" fmla="*/ 1523 w 1773"/>
                <a:gd name="T27" fmla="*/ 1125 h 4320"/>
                <a:gd name="T28" fmla="*/ 1508 w 1773"/>
                <a:gd name="T29" fmla="*/ 1237 h 4320"/>
                <a:gd name="T30" fmla="*/ 1496 w 1773"/>
                <a:gd name="T31" fmla="*/ 1350 h 4320"/>
                <a:gd name="T32" fmla="*/ 1497 w 1773"/>
                <a:gd name="T33" fmla="*/ 1458 h 4320"/>
                <a:gd name="T34" fmla="*/ 1517 w 1773"/>
                <a:gd name="T35" fmla="*/ 1560 h 4320"/>
                <a:gd name="T36" fmla="*/ 1557 w 1773"/>
                <a:gd name="T37" fmla="*/ 1659 h 4320"/>
                <a:gd name="T38" fmla="*/ 1611 w 1773"/>
                <a:gd name="T39" fmla="*/ 1757 h 4320"/>
                <a:gd name="T40" fmla="*/ 1669 w 1773"/>
                <a:gd name="T41" fmla="*/ 1855 h 4320"/>
                <a:gd name="T42" fmla="*/ 1721 w 1773"/>
                <a:gd name="T43" fmla="*/ 1954 h 4320"/>
                <a:gd name="T44" fmla="*/ 1759 w 1773"/>
                <a:gd name="T45" fmla="*/ 2057 h 4320"/>
                <a:gd name="T46" fmla="*/ 1773 w 1773"/>
                <a:gd name="T47" fmla="*/ 2160 h 4320"/>
                <a:gd name="T48" fmla="*/ 1759 w 1773"/>
                <a:gd name="T49" fmla="*/ 2263 h 4320"/>
                <a:gd name="T50" fmla="*/ 1721 w 1773"/>
                <a:gd name="T51" fmla="*/ 2366 h 4320"/>
                <a:gd name="T52" fmla="*/ 1669 w 1773"/>
                <a:gd name="T53" fmla="*/ 2465 h 4320"/>
                <a:gd name="T54" fmla="*/ 1611 w 1773"/>
                <a:gd name="T55" fmla="*/ 2563 h 4320"/>
                <a:gd name="T56" fmla="*/ 1557 w 1773"/>
                <a:gd name="T57" fmla="*/ 2661 h 4320"/>
                <a:gd name="T58" fmla="*/ 1517 w 1773"/>
                <a:gd name="T59" fmla="*/ 2760 h 4320"/>
                <a:gd name="T60" fmla="*/ 1497 w 1773"/>
                <a:gd name="T61" fmla="*/ 2862 h 4320"/>
                <a:gd name="T62" fmla="*/ 1496 w 1773"/>
                <a:gd name="T63" fmla="*/ 2970 h 4320"/>
                <a:gd name="T64" fmla="*/ 1508 w 1773"/>
                <a:gd name="T65" fmla="*/ 3083 h 4320"/>
                <a:gd name="T66" fmla="*/ 1523 w 1773"/>
                <a:gd name="T67" fmla="*/ 3195 h 4320"/>
                <a:gd name="T68" fmla="*/ 1534 w 1773"/>
                <a:gd name="T69" fmla="*/ 3307 h 4320"/>
                <a:gd name="T70" fmla="*/ 1530 w 1773"/>
                <a:gd name="T71" fmla="*/ 3413 h 4320"/>
                <a:gd name="T72" fmla="*/ 1505 w 1773"/>
                <a:gd name="T73" fmla="*/ 3512 h 4320"/>
                <a:gd name="T74" fmla="*/ 1456 w 1773"/>
                <a:gd name="T75" fmla="*/ 3595 h 4320"/>
                <a:gd name="T76" fmla="*/ 1390 w 1773"/>
                <a:gd name="T77" fmla="*/ 3669 h 4320"/>
                <a:gd name="T78" fmla="*/ 1311 w 1773"/>
                <a:gd name="T79" fmla="*/ 3736 h 4320"/>
                <a:gd name="T80" fmla="*/ 1227 w 1773"/>
                <a:gd name="T81" fmla="*/ 3800 h 4320"/>
                <a:gd name="T82" fmla="*/ 1145 w 1773"/>
                <a:gd name="T83" fmla="*/ 3864 h 4320"/>
                <a:gd name="T84" fmla="*/ 1069 w 1773"/>
                <a:gd name="T85" fmla="*/ 3933 h 4320"/>
                <a:gd name="T86" fmla="*/ 1007 w 1773"/>
                <a:gd name="T87" fmla="*/ 4008 h 4320"/>
                <a:gd name="T88" fmla="*/ 957 w 1773"/>
                <a:gd name="T89" fmla="*/ 4103 h 4320"/>
                <a:gd name="T90" fmla="*/ 921 w 1773"/>
                <a:gd name="T91" fmla="*/ 4209 h 4320"/>
                <a:gd name="T92" fmla="*/ 891 w 1773"/>
                <a:gd name="T93" fmla="*/ 4320 h 4320"/>
                <a:gd name="T94" fmla="*/ 0 w 1773"/>
                <a:gd name="T95"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1" title="left scallop inline"/>
            <p:cNvSpPr>
              <a:spLocks/>
            </p:cNvSpPr>
            <p:nvPr/>
          </p:nvSpPr>
          <p:spPr bwMode="auto">
            <a:xfrm>
              <a:off x="874382" y="0"/>
              <a:ext cx="1646238" cy="6858000"/>
            </a:xfrm>
            <a:custGeom>
              <a:avLst/>
              <a:gdLst>
                <a:gd name="T0" fmla="*/ 188 w 1037"/>
                <a:gd name="T1" fmla="*/ 55 h 4320"/>
                <a:gd name="T2" fmla="*/ 234 w 1037"/>
                <a:gd name="T3" fmla="*/ 223 h 4320"/>
                <a:gd name="T4" fmla="*/ 292 w 1037"/>
                <a:gd name="T5" fmla="*/ 381 h 4320"/>
                <a:gd name="T6" fmla="*/ 382 w 1037"/>
                <a:gd name="T7" fmla="*/ 503 h 4320"/>
                <a:gd name="T8" fmla="*/ 502 w 1037"/>
                <a:gd name="T9" fmla="*/ 603 h 4320"/>
                <a:gd name="T10" fmla="*/ 628 w 1037"/>
                <a:gd name="T11" fmla="*/ 700 h 4320"/>
                <a:gd name="T12" fmla="*/ 736 w 1037"/>
                <a:gd name="T13" fmla="*/ 808 h 4320"/>
                <a:gd name="T14" fmla="*/ 800 w 1037"/>
                <a:gd name="T15" fmla="*/ 937 h 4320"/>
                <a:gd name="T16" fmla="*/ 812 w 1037"/>
                <a:gd name="T17" fmla="*/ 1085 h 4320"/>
                <a:gd name="T18" fmla="*/ 796 w 1037"/>
                <a:gd name="T19" fmla="*/ 1242 h 4320"/>
                <a:gd name="T20" fmla="*/ 778 w 1037"/>
                <a:gd name="T21" fmla="*/ 1401 h 4320"/>
                <a:gd name="T22" fmla="*/ 784 w 1037"/>
                <a:gd name="T23" fmla="*/ 1551 h 4320"/>
                <a:gd name="T24" fmla="*/ 841 w 1037"/>
                <a:gd name="T25" fmla="*/ 1702 h 4320"/>
                <a:gd name="T26" fmla="*/ 926 w 1037"/>
                <a:gd name="T27" fmla="*/ 1851 h 4320"/>
                <a:gd name="T28" fmla="*/ 1003 w 1037"/>
                <a:gd name="T29" fmla="*/ 2003 h 4320"/>
                <a:gd name="T30" fmla="*/ 1037 w 1037"/>
                <a:gd name="T31" fmla="*/ 2160 h 4320"/>
                <a:gd name="T32" fmla="*/ 1003 w 1037"/>
                <a:gd name="T33" fmla="*/ 2317 h 4320"/>
                <a:gd name="T34" fmla="*/ 926 w 1037"/>
                <a:gd name="T35" fmla="*/ 2469 h 4320"/>
                <a:gd name="T36" fmla="*/ 841 w 1037"/>
                <a:gd name="T37" fmla="*/ 2618 h 4320"/>
                <a:gd name="T38" fmla="*/ 784 w 1037"/>
                <a:gd name="T39" fmla="*/ 2769 h 4320"/>
                <a:gd name="T40" fmla="*/ 778 w 1037"/>
                <a:gd name="T41" fmla="*/ 2919 h 4320"/>
                <a:gd name="T42" fmla="*/ 796 w 1037"/>
                <a:gd name="T43" fmla="*/ 3078 h 4320"/>
                <a:gd name="T44" fmla="*/ 812 w 1037"/>
                <a:gd name="T45" fmla="*/ 3235 h 4320"/>
                <a:gd name="T46" fmla="*/ 800 w 1037"/>
                <a:gd name="T47" fmla="*/ 3383 h 4320"/>
                <a:gd name="T48" fmla="*/ 736 w 1037"/>
                <a:gd name="T49" fmla="*/ 3512 h 4320"/>
                <a:gd name="T50" fmla="*/ 628 w 1037"/>
                <a:gd name="T51" fmla="*/ 3620 h 4320"/>
                <a:gd name="T52" fmla="*/ 502 w 1037"/>
                <a:gd name="T53" fmla="*/ 3717 h 4320"/>
                <a:gd name="T54" fmla="*/ 382 w 1037"/>
                <a:gd name="T55" fmla="*/ 3817 h 4320"/>
                <a:gd name="T56" fmla="*/ 292 w 1037"/>
                <a:gd name="T57" fmla="*/ 3939 h 4320"/>
                <a:gd name="T58" fmla="*/ 234 w 1037"/>
                <a:gd name="T59" fmla="*/ 4097 h 4320"/>
                <a:gd name="T60" fmla="*/ 188 w 1037"/>
                <a:gd name="T61" fmla="*/ 4265 h 4320"/>
                <a:gd name="T62" fmla="*/ 17 w 1037"/>
                <a:gd name="T63" fmla="*/ 4278 h 4320"/>
                <a:gd name="T64" fmla="*/ 60 w 1037"/>
                <a:gd name="T65" fmla="*/ 4131 h 4320"/>
                <a:gd name="T66" fmla="*/ 109 w 1037"/>
                <a:gd name="T67" fmla="*/ 3964 h 4320"/>
                <a:gd name="T68" fmla="*/ 186 w 1037"/>
                <a:gd name="T69" fmla="*/ 3804 h 4320"/>
                <a:gd name="T70" fmla="*/ 303 w 1037"/>
                <a:gd name="T71" fmla="*/ 3672 h 4320"/>
                <a:gd name="T72" fmla="*/ 438 w 1037"/>
                <a:gd name="T73" fmla="*/ 3565 h 4320"/>
                <a:gd name="T74" fmla="*/ 561 w 1037"/>
                <a:gd name="T75" fmla="*/ 3466 h 4320"/>
                <a:gd name="T76" fmla="*/ 638 w 1037"/>
                <a:gd name="T77" fmla="*/ 3367 h 4320"/>
                <a:gd name="T78" fmla="*/ 654 w 1037"/>
                <a:gd name="T79" fmla="*/ 3265 h 4320"/>
                <a:gd name="T80" fmla="*/ 642 w 1037"/>
                <a:gd name="T81" fmla="*/ 3137 h 4320"/>
                <a:gd name="T82" fmla="*/ 620 w 1037"/>
                <a:gd name="T83" fmla="*/ 2952 h 4320"/>
                <a:gd name="T84" fmla="*/ 628 w 1037"/>
                <a:gd name="T85" fmla="*/ 2737 h 4320"/>
                <a:gd name="T86" fmla="*/ 685 w 1037"/>
                <a:gd name="T87" fmla="*/ 2574 h 4320"/>
                <a:gd name="T88" fmla="*/ 767 w 1037"/>
                <a:gd name="T89" fmla="*/ 2423 h 4320"/>
                <a:gd name="T90" fmla="*/ 834 w 1037"/>
                <a:gd name="T91" fmla="*/ 2303 h 4320"/>
                <a:gd name="T92" fmla="*/ 873 w 1037"/>
                <a:gd name="T93" fmla="*/ 2194 h 4320"/>
                <a:gd name="T94" fmla="*/ 864 w 1037"/>
                <a:gd name="T95" fmla="*/ 2092 h 4320"/>
                <a:gd name="T96" fmla="*/ 813 w 1037"/>
                <a:gd name="T97" fmla="*/ 1978 h 4320"/>
                <a:gd name="T98" fmla="*/ 739 w 1037"/>
                <a:gd name="T99" fmla="*/ 1848 h 4320"/>
                <a:gd name="T100" fmla="*/ 661 w 1037"/>
                <a:gd name="T101" fmla="*/ 1694 h 4320"/>
                <a:gd name="T102" fmla="*/ 618 w 1037"/>
                <a:gd name="T103" fmla="*/ 1511 h 4320"/>
                <a:gd name="T104" fmla="*/ 626 w 1037"/>
                <a:gd name="T105" fmla="*/ 1299 h 4320"/>
                <a:gd name="T106" fmla="*/ 647 w 1037"/>
                <a:gd name="T107" fmla="*/ 1139 h 4320"/>
                <a:gd name="T108" fmla="*/ 652 w 1037"/>
                <a:gd name="T109" fmla="*/ 1018 h 4320"/>
                <a:gd name="T110" fmla="*/ 620 w 1037"/>
                <a:gd name="T111" fmla="*/ 920 h 4320"/>
                <a:gd name="T112" fmla="*/ 523 w 1037"/>
                <a:gd name="T113" fmla="*/ 822 h 4320"/>
                <a:gd name="T114" fmla="*/ 392 w 1037"/>
                <a:gd name="T115" fmla="*/ 721 h 4320"/>
                <a:gd name="T116" fmla="*/ 261 w 1037"/>
                <a:gd name="T117" fmla="*/ 607 h 4320"/>
                <a:gd name="T118" fmla="*/ 156 w 1037"/>
                <a:gd name="T119" fmla="*/ 465 h 4320"/>
                <a:gd name="T120" fmla="*/ 90 w 1037"/>
                <a:gd name="T121" fmla="*/ 301 h 4320"/>
                <a:gd name="T122" fmla="*/ 46 w 1037"/>
                <a:gd name="T123" fmla="*/ 137 h 4320"/>
                <a:gd name="T124" fmla="*/ 0 w 1037"/>
                <a:gd name="T125"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3096927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34D819-9F07-4261-B09B-9E467E5D9002}" type="datetimeFigureOut">
              <a:rPr lang="en-US" smtClean="0"/>
              <a:t>1/25/18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159296898"/>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34D819-9F07-4261-B09B-9E467E5D9002}" type="datetimeFigureOut">
              <a:rPr lang="en-US" smtClean="0"/>
              <a:t>1/25/18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203885656"/>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34D819-9F07-4261-B09B-9E467E5D9002}" type="datetimeFigureOut">
              <a:rPr lang="en-US" smtClean="0"/>
              <a:t>1/25/18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3702418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1/25/18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614812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a:spLocks/>
          </p:cNvSpPr>
          <p:nvPr/>
        </p:nvSpPr>
        <p:spPr bwMode="auto">
          <a:xfrm>
            <a:off x="7389812" y="0"/>
            <a:ext cx="4802188" cy="6858000"/>
          </a:xfrm>
          <a:custGeom>
            <a:avLst/>
            <a:gdLst>
              <a:gd name="T0" fmla="*/ 3025 w 3025"/>
              <a:gd name="T1" fmla="*/ 4320 h 4320"/>
              <a:gd name="T2" fmla="*/ 8 w 3025"/>
              <a:gd name="T3" fmla="*/ 4243 h 4320"/>
              <a:gd name="T4" fmla="*/ 34 w 3025"/>
              <a:gd name="T5" fmla="*/ 4156 h 4320"/>
              <a:gd name="T6" fmla="*/ 69 w 3025"/>
              <a:gd name="T7" fmla="*/ 4087 h 4320"/>
              <a:gd name="T8" fmla="*/ 99 w 3025"/>
              <a:gd name="T9" fmla="*/ 4007 h 4320"/>
              <a:gd name="T10" fmla="*/ 113 w 3025"/>
              <a:gd name="T11" fmla="*/ 3895 h 4320"/>
              <a:gd name="T12" fmla="*/ 99 w 3025"/>
              <a:gd name="T13" fmla="*/ 3782 h 4320"/>
              <a:gd name="T14" fmla="*/ 68 w 3025"/>
              <a:gd name="T15" fmla="*/ 3702 h 4320"/>
              <a:gd name="T16" fmla="*/ 33 w 3025"/>
              <a:gd name="T17" fmla="*/ 3630 h 4320"/>
              <a:gd name="T18" fmla="*/ 7 w 3025"/>
              <a:gd name="T19" fmla="*/ 3542 h 4320"/>
              <a:gd name="T20" fmla="*/ 1 w 3025"/>
              <a:gd name="T21" fmla="*/ 3418 h 4320"/>
              <a:gd name="T22" fmla="*/ 22 w 3025"/>
              <a:gd name="T23" fmla="*/ 3319 h 4320"/>
              <a:gd name="T24" fmla="*/ 56 w 3025"/>
              <a:gd name="T25" fmla="*/ 3244 h 4320"/>
              <a:gd name="T26" fmla="*/ 90 w 3025"/>
              <a:gd name="T27" fmla="*/ 3171 h 4320"/>
              <a:gd name="T28" fmla="*/ 111 w 3025"/>
              <a:gd name="T29" fmla="*/ 3071 h 4320"/>
              <a:gd name="T30" fmla="*/ 106 w 3025"/>
              <a:gd name="T31" fmla="*/ 2947 h 4320"/>
              <a:gd name="T32" fmla="*/ 80 w 3025"/>
              <a:gd name="T33" fmla="*/ 2858 h 4320"/>
              <a:gd name="T34" fmla="*/ 33 w 3025"/>
              <a:gd name="T35" fmla="*/ 2763 h 4320"/>
              <a:gd name="T36" fmla="*/ 7 w 3025"/>
              <a:gd name="T37" fmla="*/ 2674 h 4320"/>
              <a:gd name="T38" fmla="*/ 1 w 3025"/>
              <a:gd name="T39" fmla="*/ 2550 h 4320"/>
              <a:gd name="T40" fmla="*/ 22 w 3025"/>
              <a:gd name="T41" fmla="*/ 2451 h 4320"/>
              <a:gd name="T42" fmla="*/ 68 w 3025"/>
              <a:gd name="T43" fmla="*/ 2354 h 4320"/>
              <a:gd name="T44" fmla="*/ 99 w 3025"/>
              <a:gd name="T45" fmla="*/ 2274 h 4320"/>
              <a:gd name="T46" fmla="*/ 113 w 3025"/>
              <a:gd name="T47" fmla="*/ 2159 h 4320"/>
              <a:gd name="T48" fmla="*/ 99 w 3025"/>
              <a:gd name="T49" fmla="*/ 2046 h 4320"/>
              <a:gd name="T50" fmla="*/ 68 w 3025"/>
              <a:gd name="T51" fmla="*/ 1966 h 4320"/>
              <a:gd name="T52" fmla="*/ 33 w 3025"/>
              <a:gd name="T53" fmla="*/ 1896 h 4320"/>
              <a:gd name="T54" fmla="*/ 7 w 3025"/>
              <a:gd name="T55" fmla="*/ 1807 h 4320"/>
              <a:gd name="T56" fmla="*/ 1 w 3025"/>
              <a:gd name="T57" fmla="*/ 1683 h 4320"/>
              <a:gd name="T58" fmla="*/ 22 w 3025"/>
              <a:gd name="T59" fmla="*/ 1583 h 4320"/>
              <a:gd name="T60" fmla="*/ 56 w 3025"/>
              <a:gd name="T61" fmla="*/ 1509 h 4320"/>
              <a:gd name="T62" fmla="*/ 90 w 3025"/>
              <a:gd name="T63" fmla="*/ 1435 h 4320"/>
              <a:gd name="T64" fmla="*/ 111 w 3025"/>
              <a:gd name="T65" fmla="*/ 1335 h 4320"/>
              <a:gd name="T66" fmla="*/ 106 w 3025"/>
              <a:gd name="T67" fmla="*/ 1211 h 4320"/>
              <a:gd name="T68" fmla="*/ 80 w 3025"/>
              <a:gd name="T69" fmla="*/ 1123 h 4320"/>
              <a:gd name="T70" fmla="*/ 44 w 3025"/>
              <a:gd name="T71" fmla="*/ 1053 h 4320"/>
              <a:gd name="T72" fmla="*/ 13 w 3025"/>
              <a:gd name="T73" fmla="*/ 973 h 4320"/>
              <a:gd name="T74" fmla="*/ 0 w 3025"/>
              <a:gd name="T75" fmla="*/ 859 h 4320"/>
              <a:gd name="T76" fmla="*/ 13 w 3025"/>
              <a:gd name="T77" fmla="*/ 745 h 4320"/>
              <a:gd name="T78" fmla="*/ 44 w 3025"/>
              <a:gd name="T79" fmla="*/ 665 h 4320"/>
              <a:gd name="T80" fmla="*/ 80 w 3025"/>
              <a:gd name="T81" fmla="*/ 594 h 4320"/>
              <a:gd name="T82" fmla="*/ 106 w 3025"/>
              <a:gd name="T83" fmla="*/ 505 h 4320"/>
              <a:gd name="T84" fmla="*/ 111 w 3025"/>
              <a:gd name="T85" fmla="*/ 382 h 4320"/>
              <a:gd name="T86" fmla="*/ 90 w 3025"/>
              <a:gd name="T87" fmla="*/ 284 h 4320"/>
              <a:gd name="T88" fmla="*/ 58 w 3025"/>
              <a:gd name="T89" fmla="*/ 211 h 4320"/>
              <a:gd name="T90" fmla="*/ 24 w 3025"/>
              <a:gd name="T91" fmla="*/ 137 h 4320"/>
              <a:gd name="T92" fmla="*/ 3 w 3025"/>
              <a:gd name="T93" fmla="*/ 42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smtClean="0"/>
              <a:t>1/25/18</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4562893"/>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3464" y="0"/>
            <a:ext cx="7355585"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Freeform 11" title="right scallop background shape"/>
          <p:cNvSpPr>
            <a:spLocks/>
          </p:cNvSpPr>
          <p:nvPr/>
        </p:nvSpPr>
        <p:spPr bwMode="auto">
          <a:xfrm>
            <a:off x="7389812" y="0"/>
            <a:ext cx="4802188" cy="6858000"/>
          </a:xfrm>
          <a:custGeom>
            <a:avLst/>
            <a:gdLst>
              <a:gd name="T0" fmla="*/ 3025 w 3025"/>
              <a:gd name="T1" fmla="*/ 4320 h 4320"/>
              <a:gd name="T2" fmla="*/ 8 w 3025"/>
              <a:gd name="T3" fmla="*/ 4243 h 4320"/>
              <a:gd name="T4" fmla="*/ 34 w 3025"/>
              <a:gd name="T5" fmla="*/ 4156 h 4320"/>
              <a:gd name="T6" fmla="*/ 69 w 3025"/>
              <a:gd name="T7" fmla="*/ 4087 h 4320"/>
              <a:gd name="T8" fmla="*/ 99 w 3025"/>
              <a:gd name="T9" fmla="*/ 4007 h 4320"/>
              <a:gd name="T10" fmla="*/ 113 w 3025"/>
              <a:gd name="T11" fmla="*/ 3895 h 4320"/>
              <a:gd name="T12" fmla="*/ 99 w 3025"/>
              <a:gd name="T13" fmla="*/ 3782 h 4320"/>
              <a:gd name="T14" fmla="*/ 68 w 3025"/>
              <a:gd name="T15" fmla="*/ 3702 h 4320"/>
              <a:gd name="T16" fmla="*/ 33 w 3025"/>
              <a:gd name="T17" fmla="*/ 3630 h 4320"/>
              <a:gd name="T18" fmla="*/ 7 w 3025"/>
              <a:gd name="T19" fmla="*/ 3542 h 4320"/>
              <a:gd name="T20" fmla="*/ 1 w 3025"/>
              <a:gd name="T21" fmla="*/ 3418 h 4320"/>
              <a:gd name="T22" fmla="*/ 22 w 3025"/>
              <a:gd name="T23" fmla="*/ 3319 h 4320"/>
              <a:gd name="T24" fmla="*/ 56 w 3025"/>
              <a:gd name="T25" fmla="*/ 3244 h 4320"/>
              <a:gd name="T26" fmla="*/ 90 w 3025"/>
              <a:gd name="T27" fmla="*/ 3171 h 4320"/>
              <a:gd name="T28" fmla="*/ 111 w 3025"/>
              <a:gd name="T29" fmla="*/ 3071 h 4320"/>
              <a:gd name="T30" fmla="*/ 106 w 3025"/>
              <a:gd name="T31" fmla="*/ 2947 h 4320"/>
              <a:gd name="T32" fmla="*/ 80 w 3025"/>
              <a:gd name="T33" fmla="*/ 2858 h 4320"/>
              <a:gd name="T34" fmla="*/ 33 w 3025"/>
              <a:gd name="T35" fmla="*/ 2763 h 4320"/>
              <a:gd name="T36" fmla="*/ 7 w 3025"/>
              <a:gd name="T37" fmla="*/ 2674 h 4320"/>
              <a:gd name="T38" fmla="*/ 1 w 3025"/>
              <a:gd name="T39" fmla="*/ 2550 h 4320"/>
              <a:gd name="T40" fmla="*/ 22 w 3025"/>
              <a:gd name="T41" fmla="*/ 2451 h 4320"/>
              <a:gd name="T42" fmla="*/ 68 w 3025"/>
              <a:gd name="T43" fmla="*/ 2354 h 4320"/>
              <a:gd name="T44" fmla="*/ 99 w 3025"/>
              <a:gd name="T45" fmla="*/ 2274 h 4320"/>
              <a:gd name="T46" fmla="*/ 113 w 3025"/>
              <a:gd name="T47" fmla="*/ 2159 h 4320"/>
              <a:gd name="T48" fmla="*/ 99 w 3025"/>
              <a:gd name="T49" fmla="*/ 2046 h 4320"/>
              <a:gd name="T50" fmla="*/ 68 w 3025"/>
              <a:gd name="T51" fmla="*/ 1966 h 4320"/>
              <a:gd name="T52" fmla="*/ 33 w 3025"/>
              <a:gd name="T53" fmla="*/ 1896 h 4320"/>
              <a:gd name="T54" fmla="*/ 7 w 3025"/>
              <a:gd name="T55" fmla="*/ 1807 h 4320"/>
              <a:gd name="T56" fmla="*/ 1 w 3025"/>
              <a:gd name="T57" fmla="*/ 1683 h 4320"/>
              <a:gd name="T58" fmla="*/ 22 w 3025"/>
              <a:gd name="T59" fmla="*/ 1583 h 4320"/>
              <a:gd name="T60" fmla="*/ 56 w 3025"/>
              <a:gd name="T61" fmla="*/ 1509 h 4320"/>
              <a:gd name="T62" fmla="*/ 90 w 3025"/>
              <a:gd name="T63" fmla="*/ 1435 h 4320"/>
              <a:gd name="T64" fmla="*/ 111 w 3025"/>
              <a:gd name="T65" fmla="*/ 1335 h 4320"/>
              <a:gd name="T66" fmla="*/ 106 w 3025"/>
              <a:gd name="T67" fmla="*/ 1211 h 4320"/>
              <a:gd name="T68" fmla="*/ 80 w 3025"/>
              <a:gd name="T69" fmla="*/ 1123 h 4320"/>
              <a:gd name="T70" fmla="*/ 44 w 3025"/>
              <a:gd name="T71" fmla="*/ 1053 h 4320"/>
              <a:gd name="T72" fmla="*/ 13 w 3025"/>
              <a:gd name="T73" fmla="*/ 973 h 4320"/>
              <a:gd name="T74" fmla="*/ 0 w 3025"/>
              <a:gd name="T75" fmla="*/ 859 h 4320"/>
              <a:gd name="T76" fmla="*/ 13 w 3025"/>
              <a:gd name="T77" fmla="*/ 745 h 4320"/>
              <a:gd name="T78" fmla="*/ 44 w 3025"/>
              <a:gd name="T79" fmla="*/ 665 h 4320"/>
              <a:gd name="T80" fmla="*/ 80 w 3025"/>
              <a:gd name="T81" fmla="*/ 594 h 4320"/>
              <a:gd name="T82" fmla="*/ 106 w 3025"/>
              <a:gd name="T83" fmla="*/ 505 h 4320"/>
              <a:gd name="T84" fmla="*/ 111 w 3025"/>
              <a:gd name="T85" fmla="*/ 382 h 4320"/>
              <a:gd name="T86" fmla="*/ 90 w 3025"/>
              <a:gd name="T87" fmla="*/ 284 h 4320"/>
              <a:gd name="T88" fmla="*/ 58 w 3025"/>
              <a:gd name="T89" fmla="*/ 211 h 4320"/>
              <a:gd name="T90" fmla="*/ 24 w 3025"/>
              <a:gd name="T91" fmla="*/ 137 h 4320"/>
              <a:gd name="T92" fmla="*/ 3 w 3025"/>
              <a:gd name="T93" fmla="*/ 42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smtClean="0"/>
              <a:t>1/25/18</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31475559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smtClean="0"/>
              <a:pPr/>
              <a:t>1/25/18</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smtClean="0"/>
              <a:pPr/>
              <a:t>‹#›</a:t>
            </a:fld>
            <a:endParaRPr lang="en-US"/>
          </a:p>
        </p:txBody>
      </p:sp>
      <p:sp>
        <p:nvSpPr>
          <p:cNvPr id="11" name="Freeform 6" title="Left scallop edge"/>
          <p:cNvSpPr>
            <a:spLocks/>
          </p:cNvSpPr>
          <p:nvPr/>
        </p:nvSpPr>
        <p:spPr bwMode="auto">
          <a:xfrm>
            <a:off x="0" y="0"/>
            <a:ext cx="885825" cy="6858000"/>
          </a:xfrm>
          <a:custGeom>
            <a:avLst/>
            <a:gdLst>
              <a:gd name="T0" fmla="*/ 448 w 558"/>
              <a:gd name="T1" fmla="*/ 43 h 4320"/>
              <a:gd name="T2" fmla="*/ 469 w 558"/>
              <a:gd name="T3" fmla="*/ 143 h 4320"/>
              <a:gd name="T4" fmla="*/ 503 w 558"/>
              <a:gd name="T5" fmla="*/ 216 h 4320"/>
              <a:gd name="T6" fmla="*/ 535 w 558"/>
              <a:gd name="T7" fmla="*/ 289 h 4320"/>
              <a:gd name="T8" fmla="*/ 556 w 558"/>
              <a:gd name="T9" fmla="*/ 389 h 4320"/>
              <a:gd name="T10" fmla="*/ 552 w 558"/>
              <a:gd name="T11" fmla="*/ 513 h 4320"/>
              <a:gd name="T12" fmla="*/ 525 w 558"/>
              <a:gd name="T13" fmla="*/ 601 h 4320"/>
              <a:gd name="T14" fmla="*/ 491 w 558"/>
              <a:gd name="T15" fmla="*/ 672 h 4320"/>
              <a:gd name="T16" fmla="*/ 460 w 558"/>
              <a:gd name="T17" fmla="*/ 750 h 4320"/>
              <a:gd name="T18" fmla="*/ 447 w 558"/>
              <a:gd name="T19" fmla="*/ 864 h 4320"/>
              <a:gd name="T20" fmla="*/ 460 w 558"/>
              <a:gd name="T21" fmla="*/ 978 h 4320"/>
              <a:gd name="T22" fmla="*/ 491 w 558"/>
              <a:gd name="T23" fmla="*/ 1056 h 4320"/>
              <a:gd name="T24" fmla="*/ 525 w 558"/>
              <a:gd name="T25" fmla="*/ 1127 h 4320"/>
              <a:gd name="T26" fmla="*/ 552 w 558"/>
              <a:gd name="T27" fmla="*/ 1215 h 4320"/>
              <a:gd name="T28" fmla="*/ 556 w 558"/>
              <a:gd name="T29" fmla="*/ 1339 h 4320"/>
              <a:gd name="T30" fmla="*/ 535 w 558"/>
              <a:gd name="T31" fmla="*/ 1439 h 4320"/>
              <a:gd name="T32" fmla="*/ 503 w 558"/>
              <a:gd name="T33" fmla="*/ 1512 h 4320"/>
              <a:gd name="T34" fmla="*/ 469 w 558"/>
              <a:gd name="T35" fmla="*/ 1585 h 4320"/>
              <a:gd name="T36" fmla="*/ 448 w 558"/>
              <a:gd name="T37" fmla="*/ 1685 h 4320"/>
              <a:gd name="T38" fmla="*/ 453 w 558"/>
              <a:gd name="T39" fmla="*/ 1809 h 4320"/>
              <a:gd name="T40" fmla="*/ 479 w 558"/>
              <a:gd name="T41" fmla="*/ 1897 h 4320"/>
              <a:gd name="T42" fmla="*/ 515 w 558"/>
              <a:gd name="T43" fmla="*/ 1968 h 4320"/>
              <a:gd name="T44" fmla="*/ 545 w 558"/>
              <a:gd name="T45" fmla="*/ 2046 h 4320"/>
              <a:gd name="T46" fmla="*/ 558 w 558"/>
              <a:gd name="T47" fmla="*/ 2159 h 4320"/>
              <a:gd name="T48" fmla="*/ 545 w 558"/>
              <a:gd name="T49" fmla="*/ 2274 h 4320"/>
              <a:gd name="T50" fmla="*/ 515 w 558"/>
              <a:gd name="T51" fmla="*/ 2352 h 4320"/>
              <a:gd name="T52" fmla="*/ 479 w 558"/>
              <a:gd name="T53" fmla="*/ 2423 h 4320"/>
              <a:gd name="T54" fmla="*/ 453 w 558"/>
              <a:gd name="T55" fmla="*/ 2511 h 4320"/>
              <a:gd name="T56" fmla="*/ 448 w 558"/>
              <a:gd name="T57" fmla="*/ 2635 h 4320"/>
              <a:gd name="T58" fmla="*/ 469 w 558"/>
              <a:gd name="T59" fmla="*/ 2735 h 4320"/>
              <a:gd name="T60" fmla="*/ 515 w 558"/>
              <a:gd name="T61" fmla="*/ 2832 h 4320"/>
              <a:gd name="T62" fmla="*/ 545 w 558"/>
              <a:gd name="T63" fmla="*/ 2910 h 4320"/>
              <a:gd name="T64" fmla="*/ 558 w 558"/>
              <a:gd name="T65" fmla="*/ 3024 h 4320"/>
              <a:gd name="T66" fmla="*/ 545 w 558"/>
              <a:gd name="T67" fmla="*/ 3138 h 4320"/>
              <a:gd name="T68" fmla="*/ 515 w 558"/>
              <a:gd name="T69" fmla="*/ 3216 h 4320"/>
              <a:gd name="T70" fmla="*/ 479 w 558"/>
              <a:gd name="T71" fmla="*/ 3287 h 4320"/>
              <a:gd name="T72" fmla="*/ 453 w 558"/>
              <a:gd name="T73" fmla="*/ 3375 h 4320"/>
              <a:gd name="T74" fmla="*/ 448 w 558"/>
              <a:gd name="T75" fmla="*/ 3499 h 4320"/>
              <a:gd name="T76" fmla="*/ 469 w 558"/>
              <a:gd name="T77" fmla="*/ 3599 h 4320"/>
              <a:gd name="T78" fmla="*/ 503 w 558"/>
              <a:gd name="T79" fmla="*/ 3672 h 4320"/>
              <a:gd name="T80" fmla="*/ 535 w 558"/>
              <a:gd name="T81" fmla="*/ 3745 h 4320"/>
              <a:gd name="T82" fmla="*/ 556 w 558"/>
              <a:gd name="T83" fmla="*/ 3845 h 4320"/>
              <a:gd name="T84" fmla="*/ 552 w 558"/>
              <a:gd name="T85" fmla="*/ 3969 h 4320"/>
              <a:gd name="T86" fmla="*/ 525 w 558"/>
              <a:gd name="T87" fmla="*/ 4057 h 4320"/>
              <a:gd name="T88" fmla="*/ 491 w 558"/>
              <a:gd name="T89" fmla="*/ 4128 h 4320"/>
              <a:gd name="T90" fmla="*/ 460 w 558"/>
              <a:gd name="T91" fmla="*/ 4206 h 4320"/>
              <a:gd name="T92" fmla="*/ 447 w 558"/>
              <a:gd name="T93" fmla="*/ 432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9335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Health education </a:t>
            </a:r>
          </a:p>
          <a:p>
            <a:r>
              <a:rPr lang="en-US" dirty="0"/>
              <a:t>1</a:t>
            </a:r>
          </a:p>
        </p:txBody>
      </p:sp>
      <p:sp>
        <p:nvSpPr>
          <p:cNvPr id="3" name="Subtitle 2"/>
          <p:cNvSpPr>
            <a:spLocks noGrp="1"/>
          </p:cNvSpPr>
          <p:nvPr>
            <p:ph type="subTitle" idx="1"/>
          </p:nvPr>
        </p:nvSpPr>
        <p:spPr>
          <a:xfrm>
            <a:off x="318977" y="5886570"/>
            <a:ext cx="11873023" cy="782944"/>
          </a:xfrm>
        </p:spPr>
        <p:txBody>
          <a:bodyPr/>
          <a:lstStyle/>
          <a:p>
            <a:r>
              <a:rPr lang="en-US" dirty="0" smtClean="0"/>
              <a:t>Written by Michael Mutisya Msc, Bsc public health (jkuat),  dip clinical medicine and surgery (Kmtc Nrb)</a:t>
            </a:r>
            <a:endParaRPr lang="en-US" dirty="0"/>
          </a:p>
        </p:txBody>
      </p:sp>
    </p:spTree>
    <p:extLst>
      <p:ext uri="{BB962C8B-B14F-4D97-AF65-F5344CB8AC3E}">
        <p14:creationId xmlns:p14="http://schemas.microsoft.com/office/powerpoint/2010/main" val="237373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Self empowerment approach</a:t>
            </a:r>
            <a:endParaRPr lang="en-US" dirty="0"/>
          </a:p>
        </p:txBody>
      </p:sp>
      <p:sp>
        <p:nvSpPr>
          <p:cNvPr id="3" name="Content Placeholder 2"/>
          <p:cNvSpPr>
            <a:spLocks noGrp="1"/>
          </p:cNvSpPr>
          <p:nvPr>
            <p:ph idx="1"/>
          </p:nvPr>
        </p:nvSpPr>
        <p:spPr/>
        <p:txBody>
          <a:bodyPr/>
          <a:lstStyle/>
          <a:p>
            <a:pPr>
              <a:buFont typeface="Arial" charset="0"/>
              <a:buChar char="•"/>
            </a:pPr>
            <a:r>
              <a:rPr lang="en-US" dirty="0" smtClean="0"/>
              <a:t>Self empowerment is the process by which groups and indivinduals increase their control over their physical , social and internal environment.</a:t>
            </a:r>
          </a:p>
          <a:p>
            <a:pPr>
              <a:buFont typeface="Arial" charset="0"/>
              <a:buChar char="•"/>
            </a:pPr>
            <a:r>
              <a:rPr lang="en-US" dirty="0" smtClean="0"/>
              <a:t>The goal of this model is to help individuals make their own choices.</a:t>
            </a:r>
          </a:p>
          <a:p>
            <a:pPr>
              <a:buFont typeface="Arial" charset="0"/>
              <a:buChar char="•"/>
            </a:pPr>
            <a:r>
              <a:rPr lang="en-US" dirty="0" smtClean="0"/>
              <a:t>So as to facilitate self empowerment,,participatory learning techniques allow people to examine their own self </a:t>
            </a:r>
          </a:p>
          <a:p>
            <a:pPr>
              <a:buFont typeface="Arial" charset="0"/>
              <a:buChar char="•"/>
            </a:pPr>
            <a:r>
              <a:rPr lang="en-US" dirty="0" smtClean="0"/>
              <a:t>Participatory learning includes group work, counseling, training, story telling and educational drama.</a:t>
            </a:r>
            <a:endParaRPr lang="en-US" dirty="0"/>
          </a:p>
        </p:txBody>
      </p:sp>
    </p:spTree>
    <p:extLst>
      <p:ext uri="{BB962C8B-B14F-4D97-AF65-F5344CB8AC3E}">
        <p14:creationId xmlns:p14="http://schemas.microsoft.com/office/powerpoint/2010/main" val="384819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3. Community development approach</a:t>
            </a:r>
            <a:endParaRPr lang="en-US" dirty="0"/>
          </a:p>
        </p:txBody>
      </p:sp>
      <p:sp>
        <p:nvSpPr>
          <p:cNvPr id="3" name="Content Placeholder 2"/>
          <p:cNvSpPr>
            <a:spLocks noGrp="1"/>
          </p:cNvSpPr>
          <p:nvPr>
            <p:ph idx="1"/>
          </p:nvPr>
        </p:nvSpPr>
        <p:spPr/>
        <p:txBody>
          <a:bodyPr/>
          <a:lstStyle/>
          <a:p>
            <a:r>
              <a:rPr lang="en-US" dirty="0" smtClean="0"/>
              <a:t>In this , individuals organize and act collectively in order to change physical and social environment.</a:t>
            </a:r>
          </a:p>
          <a:p>
            <a:r>
              <a:rPr lang="en-US" dirty="0" smtClean="0"/>
              <a:t>Basically, the community development approaches aims to improve the healthy of the community by addressing social and environmental causes of pill health.</a:t>
            </a:r>
          </a:p>
          <a:p>
            <a:r>
              <a:rPr lang="en-US" dirty="0" smtClean="0"/>
              <a:t>It begins from experience and perspectives of the communities</a:t>
            </a:r>
          </a:p>
          <a:p>
            <a:r>
              <a:rPr lang="en-US" dirty="0" smtClean="0"/>
              <a:t>There is participatory planning through community needs assessment, goal setting , resource planning and task allocation to as many participant as possible.</a:t>
            </a:r>
          </a:p>
          <a:p>
            <a:r>
              <a:rPr lang="en-US" dirty="0" smtClean="0"/>
              <a:t>Thus the community is able to identify their own needs </a:t>
            </a:r>
            <a:endParaRPr lang="en-US" dirty="0"/>
          </a:p>
        </p:txBody>
      </p:sp>
    </p:spTree>
    <p:extLst>
      <p:ext uri="{BB962C8B-B14F-4D97-AF65-F5344CB8AC3E}">
        <p14:creationId xmlns:p14="http://schemas.microsoft.com/office/powerpoint/2010/main" val="5645356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Strategies for </a:t>
            </a:r>
            <a:r>
              <a:rPr lang="en-US" smtClean="0"/>
              <a:t>health education and promotion </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Enabling:  This is taking action in partnership with individuals or groups to,empower them.  This it through the mobilization of resources so as to promote and protect human health.</a:t>
            </a:r>
          </a:p>
          <a:p>
            <a:pPr marL="457200" indent="-457200">
              <a:buFont typeface="+mj-lt"/>
              <a:buAutoNum type="arabicPeriod"/>
            </a:pPr>
            <a:r>
              <a:rPr lang="en-US" dirty="0" smtClean="0"/>
              <a:t>Creating environment that are supportive of health: This is through mediation in the society where different interests of individuals and communities and different sectors both public and private come together to promote health</a:t>
            </a:r>
          </a:p>
          <a:p>
            <a:pPr marL="457200" indent="-457200">
              <a:buFont typeface="+mj-lt"/>
              <a:buAutoNum type="arabicPeriod"/>
            </a:pPr>
            <a:r>
              <a:rPr lang="en-US" dirty="0" smtClean="0"/>
              <a:t>Advocacy to create the essential condition for health:  support and promotes patients health care rights as well as enhances community health policy initiative that focuses on the availability, safety and quality of care. </a:t>
            </a:r>
            <a:endParaRPr lang="en-US" dirty="0"/>
          </a:p>
        </p:txBody>
      </p:sp>
    </p:spTree>
    <p:extLst>
      <p:ext uri="{BB962C8B-B14F-4D97-AF65-F5344CB8AC3E}">
        <p14:creationId xmlns:p14="http://schemas.microsoft.com/office/powerpoint/2010/main" val="1238952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Teaching methods</a:t>
            </a:r>
            <a:endParaRPr lang="en-US" dirty="0"/>
          </a:p>
        </p:txBody>
      </p:sp>
      <p:sp>
        <p:nvSpPr>
          <p:cNvPr id="3" name="Content Placeholder 2"/>
          <p:cNvSpPr>
            <a:spLocks noGrp="1"/>
          </p:cNvSpPr>
          <p:nvPr>
            <p:ph idx="1"/>
          </p:nvPr>
        </p:nvSpPr>
        <p:spPr/>
        <p:txBody>
          <a:bodyPr/>
          <a:lstStyle/>
          <a:p>
            <a:pPr marL="514350" indent="-514350">
              <a:buFont typeface="+mj-lt"/>
              <a:buAutoNum type="romanLcPeriod"/>
            </a:pPr>
            <a:r>
              <a:rPr lang="en-US" dirty="0" smtClean="0"/>
              <a:t>Workshops </a:t>
            </a:r>
          </a:p>
          <a:p>
            <a:pPr marL="514350" indent="-514350">
              <a:buFont typeface="+mj-lt"/>
              <a:buAutoNum type="romanLcPeriod"/>
            </a:pPr>
            <a:r>
              <a:rPr lang="en-US" dirty="0" smtClean="0"/>
              <a:t>Group discussion </a:t>
            </a:r>
          </a:p>
          <a:p>
            <a:pPr marL="514350" indent="-514350">
              <a:buFont typeface="+mj-lt"/>
              <a:buAutoNum type="romanLcPeriod"/>
            </a:pPr>
            <a:r>
              <a:rPr lang="en-US" dirty="0" smtClean="0"/>
              <a:t>Role plays</a:t>
            </a:r>
          </a:p>
          <a:p>
            <a:pPr marL="514350" indent="-514350">
              <a:buFont typeface="+mj-lt"/>
              <a:buAutoNum type="romanLcPeriod"/>
            </a:pPr>
            <a:r>
              <a:rPr lang="en-US" dirty="0" smtClean="0"/>
              <a:t>Brain storming</a:t>
            </a:r>
          </a:p>
          <a:p>
            <a:pPr marL="514350" indent="-514350">
              <a:buFont typeface="+mj-lt"/>
              <a:buAutoNum type="romanLcPeriod"/>
            </a:pPr>
            <a:r>
              <a:rPr lang="en-US" dirty="0" smtClean="0"/>
              <a:t>Using learners expectations and experience </a:t>
            </a:r>
          </a:p>
          <a:p>
            <a:pPr marL="514350" indent="-514350">
              <a:buFont typeface="+mj-lt"/>
              <a:buAutoNum type="romanLcPeriod"/>
            </a:pPr>
            <a:r>
              <a:rPr lang="en-US" dirty="0" smtClean="0"/>
              <a:t>Games</a:t>
            </a:r>
          </a:p>
          <a:p>
            <a:pPr marL="514350" indent="-514350">
              <a:buFont typeface="+mj-lt"/>
              <a:buAutoNum type="romanLcPeriod"/>
            </a:pPr>
            <a:r>
              <a:rPr lang="en-US" dirty="0" smtClean="0"/>
              <a:t>Using experience out side the learning center </a:t>
            </a:r>
            <a:endParaRPr lang="en-US" dirty="0"/>
          </a:p>
        </p:txBody>
      </p:sp>
    </p:spTree>
    <p:extLst>
      <p:ext uri="{BB962C8B-B14F-4D97-AF65-F5344CB8AC3E}">
        <p14:creationId xmlns:p14="http://schemas.microsoft.com/office/powerpoint/2010/main" val="1802199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746066"/>
          </a:xfrm>
        </p:spPr>
        <p:txBody>
          <a:bodyPr/>
          <a:lstStyle/>
          <a:p>
            <a:r>
              <a:rPr lang="en-US" dirty="0" smtClean="0"/>
              <a:t>Teaching aids</a:t>
            </a:r>
            <a:endParaRPr lang="en-US" dirty="0"/>
          </a:p>
        </p:txBody>
      </p:sp>
      <p:sp>
        <p:nvSpPr>
          <p:cNvPr id="3" name="Content Placeholder 2"/>
          <p:cNvSpPr>
            <a:spLocks noGrp="1"/>
          </p:cNvSpPr>
          <p:nvPr>
            <p:ph idx="1"/>
          </p:nvPr>
        </p:nvSpPr>
        <p:spPr>
          <a:xfrm>
            <a:off x="1251678" y="1128451"/>
            <a:ext cx="10178322" cy="5888111"/>
          </a:xfrm>
        </p:spPr>
        <p:txBody>
          <a:bodyPr/>
          <a:lstStyle/>
          <a:p>
            <a:r>
              <a:rPr lang="en-US" b="1" u="sng" dirty="0"/>
              <a:t>AUDIOS:-</a:t>
            </a:r>
            <a:r>
              <a:rPr lang="en-US" dirty="0"/>
              <a:t> include anything such as spoken word,music or any other sound.  There are selected teaching aids like</a:t>
            </a:r>
          </a:p>
          <a:p>
            <a:r>
              <a:rPr lang="en-US" dirty="0"/>
              <a:t>                * Health talk</a:t>
            </a:r>
          </a:p>
          <a:p>
            <a:r>
              <a:rPr lang="en-US" dirty="0"/>
              <a:t>                * Visual aid</a:t>
            </a:r>
          </a:p>
          <a:p>
            <a:r>
              <a:rPr lang="en-US" b="1" u="sng" dirty="0"/>
              <a:t>Non- projected materials (AIDS) or graphics.</a:t>
            </a:r>
            <a:endParaRPr lang="en-US" dirty="0"/>
          </a:p>
          <a:p>
            <a:r>
              <a:rPr lang="en-US" dirty="0"/>
              <a:t>                * Leaflets</a:t>
            </a:r>
          </a:p>
          <a:p>
            <a:r>
              <a:rPr lang="en-US" dirty="0"/>
              <a:t>                * Newspapers </a:t>
            </a:r>
          </a:p>
          <a:p>
            <a:r>
              <a:rPr lang="en-US" dirty="0"/>
              <a:t>                * Photographs</a:t>
            </a:r>
          </a:p>
          <a:p>
            <a:r>
              <a:rPr lang="en-US" dirty="0"/>
              <a:t>                * Posters</a:t>
            </a:r>
          </a:p>
          <a:p>
            <a:r>
              <a:rPr lang="en-US" dirty="0"/>
              <a:t>                * Flip charts</a:t>
            </a:r>
          </a:p>
          <a:p>
            <a:r>
              <a:rPr lang="en-US" dirty="0"/>
              <a:t>                * Displays </a:t>
            </a:r>
          </a:p>
          <a:p>
            <a:r>
              <a:rPr lang="en-US" b="1" u="sng" dirty="0"/>
              <a:t>Projected</a:t>
            </a:r>
            <a:r>
              <a:rPr lang="en-US" u="sng" dirty="0"/>
              <a:t> </a:t>
            </a:r>
            <a:r>
              <a:rPr lang="en-US" b="1" u="sng" dirty="0"/>
              <a:t>aids</a:t>
            </a:r>
            <a:r>
              <a:rPr lang="en-US" u="sng" dirty="0"/>
              <a:t> </a:t>
            </a:r>
            <a:endParaRPr lang="en-US" dirty="0"/>
          </a:p>
          <a:p>
            <a:r>
              <a:rPr lang="en-US" dirty="0"/>
              <a:t>                * Mass media- radio,tv,microphone newsprint posters and exhibition </a:t>
            </a:r>
          </a:p>
        </p:txBody>
      </p:sp>
    </p:spTree>
    <p:extLst>
      <p:ext uri="{BB962C8B-B14F-4D97-AF65-F5344CB8AC3E}">
        <p14:creationId xmlns:p14="http://schemas.microsoft.com/office/powerpoint/2010/main" val="7746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Role of health workers in </a:t>
            </a:r>
            <a:r>
              <a:rPr lang="en-US" smtClean="0"/>
              <a:t>health education </a:t>
            </a:r>
            <a:endParaRPr lang="en-US"/>
          </a:p>
        </p:txBody>
      </p:sp>
      <p:sp>
        <p:nvSpPr>
          <p:cNvPr id="3" name="Content Placeholder 2"/>
          <p:cNvSpPr>
            <a:spLocks noGrp="1"/>
          </p:cNvSpPr>
          <p:nvPr>
            <p:ph idx="1"/>
          </p:nvPr>
        </p:nvSpPr>
        <p:spPr/>
        <p:txBody>
          <a:bodyPr/>
          <a:lstStyle/>
          <a:p>
            <a:pPr>
              <a:buFont typeface="Wingdings" charset="2"/>
              <a:buChar char="q"/>
            </a:pPr>
            <a:r>
              <a:rPr lang="en-US" dirty="0" smtClean="0"/>
              <a:t>Act as health educators</a:t>
            </a:r>
          </a:p>
          <a:p>
            <a:pPr>
              <a:buFont typeface="Wingdings" charset="2"/>
              <a:buChar char="q"/>
            </a:pPr>
            <a:r>
              <a:rPr lang="en-US" dirty="0" smtClean="0"/>
              <a:t>Doing community diagnosis </a:t>
            </a:r>
          </a:p>
          <a:p>
            <a:pPr>
              <a:buFont typeface="Wingdings" charset="2"/>
              <a:buChar char="q"/>
            </a:pPr>
            <a:r>
              <a:rPr lang="en-US" dirty="0" smtClean="0"/>
              <a:t>Guiding community in participatory learning </a:t>
            </a:r>
          </a:p>
          <a:p>
            <a:pPr>
              <a:buFont typeface="Wingdings" charset="2"/>
              <a:buChar char="q"/>
            </a:pPr>
            <a:r>
              <a:rPr lang="en-US" dirty="0" smtClean="0"/>
              <a:t>Passing health messages for behavior change</a:t>
            </a:r>
          </a:p>
          <a:p>
            <a:pPr>
              <a:buFont typeface="Wingdings" charset="2"/>
              <a:buChar char="q"/>
            </a:pPr>
            <a:r>
              <a:rPr lang="en-US" dirty="0" smtClean="0"/>
              <a:t>Doing guidance and counseling </a:t>
            </a:r>
          </a:p>
          <a:p>
            <a:pPr>
              <a:buFont typeface="Wingdings" charset="2"/>
              <a:buChar char="q"/>
            </a:pPr>
            <a:r>
              <a:rPr lang="en-US" dirty="0" smtClean="0"/>
              <a:t>Treatment and prevention of common ailments</a:t>
            </a:r>
          </a:p>
          <a:p>
            <a:pPr>
              <a:buFont typeface="Wingdings" charset="2"/>
              <a:buChar char="q"/>
            </a:pPr>
            <a:endParaRPr lang="en-US" dirty="0"/>
          </a:p>
        </p:txBody>
      </p:sp>
    </p:spTree>
    <p:extLst>
      <p:ext uri="{BB962C8B-B14F-4D97-AF65-F5344CB8AC3E}">
        <p14:creationId xmlns:p14="http://schemas.microsoft.com/office/powerpoint/2010/main" val="1387974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educator </a:t>
            </a:r>
            <a:endParaRPr lang="en-US" dirty="0"/>
          </a:p>
        </p:txBody>
      </p:sp>
      <p:sp>
        <p:nvSpPr>
          <p:cNvPr id="3" name="Content Placeholder 2"/>
          <p:cNvSpPr>
            <a:spLocks noGrp="1"/>
          </p:cNvSpPr>
          <p:nvPr>
            <p:ph idx="1"/>
          </p:nvPr>
        </p:nvSpPr>
        <p:spPr/>
        <p:txBody>
          <a:bodyPr/>
          <a:lstStyle/>
          <a:p>
            <a:r>
              <a:rPr lang="en-US" dirty="0" smtClean="0"/>
              <a:t>A professionally prepared individual who serves in a variety of roles.</a:t>
            </a:r>
          </a:p>
          <a:p>
            <a:r>
              <a:rPr lang="en-US" dirty="0" smtClean="0"/>
              <a:t>He is specifically trained to use educational strategies and methods</a:t>
            </a:r>
          </a:p>
          <a:p>
            <a:r>
              <a:rPr lang="en-US" dirty="0" smtClean="0"/>
              <a:t>This is to facilitate development of policies, procedures, intervention and systems which are conducive to the health of individual groups and communities.</a:t>
            </a:r>
            <a:endParaRPr lang="en-US" dirty="0"/>
          </a:p>
        </p:txBody>
      </p:sp>
    </p:spTree>
    <p:extLst>
      <p:ext uri="{BB962C8B-B14F-4D97-AF65-F5344CB8AC3E}">
        <p14:creationId xmlns:p14="http://schemas.microsoft.com/office/powerpoint/2010/main" val="10199567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Basic vocabulary in </a:t>
            </a:r>
            <a:r>
              <a:rPr lang="en-US" smtClean="0"/>
              <a:t>health education and health promotion </a:t>
            </a:r>
            <a:endParaRPr lang="en-US"/>
          </a:p>
        </p:txBody>
      </p:sp>
      <p:sp>
        <p:nvSpPr>
          <p:cNvPr id="3" name="Content Placeholder 2"/>
          <p:cNvSpPr>
            <a:spLocks noGrp="1"/>
          </p:cNvSpPr>
          <p:nvPr>
            <p:ph idx="1"/>
          </p:nvPr>
        </p:nvSpPr>
        <p:spPr/>
        <p:txBody>
          <a:bodyPr/>
          <a:lstStyle/>
          <a:p>
            <a:pPr marL="514350" indent="-514350">
              <a:buFont typeface="+mj-lt"/>
              <a:buAutoNum type="romanUcPeriod"/>
            </a:pPr>
            <a:r>
              <a:rPr lang="en-US" dirty="0" smtClean="0"/>
              <a:t>Awareness: knowledge gained through ones own perception. It is also becoming conscious about an action, idea, object or person.</a:t>
            </a:r>
          </a:p>
          <a:p>
            <a:pPr marL="514350" indent="-514350">
              <a:buFont typeface="+mj-lt"/>
              <a:buAutoNum type="romanUcPeriod"/>
            </a:pPr>
            <a:r>
              <a:rPr lang="en-US" dirty="0" smtClean="0"/>
              <a:t>Information: collection of facts related to an idea, object or person</a:t>
            </a:r>
          </a:p>
          <a:p>
            <a:pPr marL="514350" indent="-514350">
              <a:buFont typeface="+mj-lt"/>
              <a:buAutoNum type="romanUcPeriod"/>
            </a:pPr>
            <a:r>
              <a:rPr lang="en-US" dirty="0" smtClean="0"/>
              <a:t>Knowledge: gathering insights and facts </a:t>
            </a:r>
          </a:p>
          <a:p>
            <a:pPr marL="514350" indent="-514350">
              <a:buFont typeface="+mj-lt"/>
              <a:buAutoNum type="romanUcPeriod"/>
            </a:pPr>
            <a:r>
              <a:rPr lang="en-US" dirty="0" smtClean="0"/>
              <a:t>Skills: needs performance of psychomotor capabilities</a:t>
            </a:r>
            <a:endParaRPr lang="en-US" dirty="0"/>
          </a:p>
        </p:txBody>
      </p:sp>
    </p:spTree>
    <p:extLst>
      <p:ext uri="{BB962C8B-B14F-4D97-AF65-F5344CB8AC3E}">
        <p14:creationId xmlns:p14="http://schemas.microsoft.com/office/powerpoint/2010/main" val="19088709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a:t>
            </a:r>
            <a:r>
              <a:rPr lang="en-US" smtClean="0"/>
              <a:t>health education </a:t>
            </a:r>
            <a:endParaRPr lang="en-US"/>
          </a:p>
        </p:txBody>
      </p:sp>
      <p:sp>
        <p:nvSpPr>
          <p:cNvPr id="3" name="Content Placeholder 2"/>
          <p:cNvSpPr>
            <a:spLocks noGrp="1"/>
          </p:cNvSpPr>
          <p:nvPr>
            <p:ph idx="1"/>
          </p:nvPr>
        </p:nvSpPr>
        <p:spPr/>
        <p:txBody>
          <a:bodyPr/>
          <a:lstStyle/>
          <a:p>
            <a:pPr marL="514350" indent="-514350">
              <a:buFont typeface="+mj-lt"/>
              <a:buAutoNum type="romanUcPeriod"/>
            </a:pPr>
            <a:r>
              <a:rPr lang="en-US" dirty="0" smtClean="0"/>
              <a:t>Make people responsible for their own health</a:t>
            </a:r>
          </a:p>
          <a:p>
            <a:pPr marL="514350" indent="-514350">
              <a:buFont typeface="+mj-lt"/>
              <a:buAutoNum type="romanUcPeriod"/>
            </a:pPr>
            <a:r>
              <a:rPr lang="en-US" dirty="0" smtClean="0"/>
              <a:t>It acts as a motivator in interests they have to improve health</a:t>
            </a:r>
          </a:p>
          <a:p>
            <a:pPr marL="514350" indent="-514350">
              <a:buFont typeface="+mj-lt"/>
              <a:buAutoNum type="romanUcPeriod"/>
            </a:pPr>
            <a:r>
              <a:rPr lang="en-US" dirty="0" smtClean="0"/>
              <a:t>Acts as a appraisal of what is known of diseases, asses habits attitude and analyze them</a:t>
            </a:r>
          </a:p>
          <a:p>
            <a:pPr marL="514350" indent="-514350">
              <a:buFont typeface="+mj-lt"/>
              <a:buAutoNum type="romanUcPeriod"/>
            </a:pPr>
            <a:r>
              <a:rPr lang="en-US" dirty="0" smtClean="0"/>
              <a:t>Improvement of health in developing nations </a:t>
            </a:r>
          </a:p>
          <a:p>
            <a:pPr marL="514350" indent="-514350">
              <a:buFont typeface="+mj-lt"/>
              <a:buAutoNum type="romanUcPeriod"/>
            </a:pPr>
            <a:r>
              <a:rPr lang="en-US" dirty="0" smtClean="0"/>
              <a:t>Provide more aid and help people deal with situations of extreme stress, anxiety and depression </a:t>
            </a:r>
          </a:p>
          <a:p>
            <a:pPr marL="514350" indent="-514350">
              <a:buFont typeface="+mj-lt"/>
              <a:buAutoNum type="romanUcPeriod"/>
            </a:pPr>
            <a:r>
              <a:rPr lang="en-US" dirty="0" smtClean="0"/>
              <a:t>Physical health prevent</a:t>
            </a:r>
            <a:endParaRPr lang="en-US" dirty="0"/>
          </a:p>
        </p:txBody>
      </p:sp>
    </p:spTree>
    <p:extLst>
      <p:ext uri="{BB962C8B-B14F-4D97-AF65-F5344CB8AC3E}">
        <p14:creationId xmlns:p14="http://schemas.microsoft.com/office/powerpoint/2010/main" val="3396356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p:txBody>
          <a:bodyPr/>
          <a:lstStyle/>
          <a:p>
            <a:pPr marL="457200" indent="-457200">
              <a:buFont typeface="+mj-lt"/>
              <a:buAutoNum type="arabicParenR"/>
            </a:pPr>
            <a:r>
              <a:rPr lang="en-US" dirty="0" smtClean="0"/>
              <a:t>Improvement of health </a:t>
            </a:r>
            <a:r>
              <a:rPr lang="is-IS" dirty="0" smtClean="0"/>
              <a:t>…</a:t>
            </a:r>
            <a:r>
              <a:rPr lang="en-US" dirty="0" smtClean="0"/>
              <a:t>by hand washing</a:t>
            </a:r>
          </a:p>
          <a:p>
            <a:pPr marL="457200" indent="-457200">
              <a:buFont typeface="+mj-lt"/>
              <a:buAutoNum type="arabicParenR"/>
            </a:pPr>
            <a:r>
              <a:rPr lang="en-US" dirty="0" smtClean="0"/>
              <a:t>Improvement in decision making</a:t>
            </a:r>
          </a:p>
          <a:p>
            <a:pPr marL="457200" indent="-457200">
              <a:buFont typeface="+mj-lt"/>
              <a:buAutoNum type="arabicParenR"/>
            </a:pPr>
            <a:r>
              <a:rPr lang="en-US" dirty="0" smtClean="0"/>
              <a:t>Fighting diseases </a:t>
            </a:r>
            <a:r>
              <a:rPr lang="is-IS" dirty="0" smtClean="0"/>
              <a:t>…</a:t>
            </a:r>
            <a:r>
              <a:rPr lang="en-US" dirty="0" smtClean="0"/>
              <a:t>.diabetes and hypertension </a:t>
            </a:r>
          </a:p>
          <a:p>
            <a:pPr marL="457200" indent="-457200">
              <a:buFont typeface="+mj-lt"/>
              <a:buAutoNum type="arabicParenR"/>
            </a:pPr>
            <a:r>
              <a:rPr lang="en-US" dirty="0" smtClean="0"/>
              <a:t>Fighting misconception</a:t>
            </a:r>
            <a:r>
              <a:rPr lang="is-IS" dirty="0" smtClean="0"/>
              <a:t>…</a:t>
            </a:r>
            <a:r>
              <a:rPr lang="en-US" dirty="0" smtClean="0"/>
              <a:t>.like use of artificial sweeteners </a:t>
            </a:r>
          </a:p>
          <a:p>
            <a:pPr marL="457200" indent="-457200">
              <a:buFont typeface="+mj-lt"/>
              <a:buAutoNum type="arabicParenR"/>
            </a:pPr>
            <a:r>
              <a:rPr lang="en-US" dirty="0" smtClean="0"/>
              <a:t>Provide resources like provisions of health educational materials</a:t>
            </a:r>
            <a:endParaRPr lang="en-US" dirty="0"/>
          </a:p>
        </p:txBody>
      </p:sp>
    </p:spTree>
    <p:extLst>
      <p:ext uri="{BB962C8B-B14F-4D97-AF65-F5344CB8AC3E}">
        <p14:creationId xmlns:p14="http://schemas.microsoft.com/office/powerpoint/2010/main" val="788377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Defination </a:t>
            </a:r>
            <a:endParaRPr lang="en-US" dirty="0"/>
          </a:p>
        </p:txBody>
      </p:sp>
      <p:sp>
        <p:nvSpPr>
          <p:cNvPr id="3" name="Content Placeholder 2"/>
          <p:cNvSpPr>
            <a:spLocks noGrp="1"/>
          </p:cNvSpPr>
          <p:nvPr>
            <p:ph idx="1"/>
          </p:nvPr>
        </p:nvSpPr>
        <p:spPr/>
        <p:txBody>
          <a:bodyPr/>
          <a:lstStyle/>
          <a:p>
            <a:r>
              <a:rPr lang="en-US" sz="2800" dirty="0" smtClean="0"/>
              <a:t>The joint committee on health education and promotion terminology of 2001 defined health education as</a:t>
            </a:r>
            <a:r>
              <a:rPr lang="is-IS" sz="2800" dirty="0" smtClean="0"/>
              <a:t>……</a:t>
            </a:r>
            <a:r>
              <a:rPr lang="en-US" sz="2800" dirty="0" smtClean="0"/>
              <a:t>.." Any combination of planned learning experience based on sound theories that provide individuals, groups, and communities the opportunity to acquire information and the skills needed to make quality health decisions</a:t>
            </a:r>
            <a:r>
              <a:rPr lang="en-US" dirty="0" smtClean="0"/>
              <a:t>.</a:t>
            </a:r>
            <a:endParaRPr lang="en-US" dirty="0"/>
          </a:p>
        </p:txBody>
      </p:sp>
    </p:spTree>
    <p:extLst>
      <p:ext uri="{BB962C8B-B14F-4D97-AF65-F5344CB8AC3E}">
        <p14:creationId xmlns:p14="http://schemas.microsoft.com/office/powerpoint/2010/main" val="15879759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Target groups </a:t>
            </a:r>
            <a:r>
              <a:rPr lang="en-US" smtClean="0"/>
              <a:t>in health education </a:t>
            </a:r>
            <a:endParaRPr lang="en-US"/>
          </a:p>
        </p:txBody>
      </p:sp>
      <p:sp>
        <p:nvSpPr>
          <p:cNvPr id="3" name="Content Placeholder 2"/>
          <p:cNvSpPr>
            <a:spLocks noGrp="1"/>
          </p:cNvSpPr>
          <p:nvPr>
            <p:ph idx="1"/>
          </p:nvPr>
        </p:nvSpPr>
        <p:spPr>
          <a:xfrm>
            <a:off x="1251678" y="2286001"/>
            <a:ext cx="10178322" cy="4063697"/>
          </a:xfrm>
        </p:spPr>
        <p:txBody>
          <a:bodyPr/>
          <a:lstStyle/>
          <a:p>
            <a:r>
              <a:rPr lang="en-US" dirty="0" smtClean="0"/>
              <a:t>This are:</a:t>
            </a:r>
          </a:p>
          <a:p>
            <a:pPr>
              <a:buFont typeface="Wingdings" charset="2"/>
              <a:buChar char="v"/>
            </a:pPr>
            <a:r>
              <a:rPr lang="en-US" dirty="0" smtClean="0"/>
              <a:t>Indivinduals such as clients of service, patients and health individuals </a:t>
            </a:r>
          </a:p>
          <a:p>
            <a:pPr>
              <a:buFont typeface="Wingdings" charset="2"/>
              <a:buChar char="v"/>
            </a:pPr>
            <a:r>
              <a:rPr lang="en-US" dirty="0" smtClean="0"/>
              <a:t>Groups: Groups of students in class or youth club</a:t>
            </a:r>
          </a:p>
          <a:p>
            <a:pPr>
              <a:buFont typeface="Wingdings" charset="2"/>
              <a:buChar char="v"/>
            </a:pPr>
            <a:r>
              <a:rPr lang="en-US" dirty="0" smtClean="0"/>
              <a:t>Community </a:t>
            </a:r>
            <a:r>
              <a:rPr lang="is-IS" dirty="0" smtClean="0"/>
              <a:t>…</a:t>
            </a:r>
            <a:r>
              <a:rPr lang="en-US" dirty="0" smtClean="0"/>
              <a:t>.. Like people who are living in the village</a:t>
            </a:r>
          </a:p>
          <a:p>
            <a:pPr>
              <a:buFont typeface="Arial" charset="0"/>
              <a:buChar char="•"/>
            </a:pPr>
            <a:r>
              <a:rPr lang="en-US" dirty="0" smtClean="0"/>
              <a:t>Vulnerable groups are :</a:t>
            </a:r>
          </a:p>
          <a:p>
            <a:pPr>
              <a:buFont typeface="Wingdings" charset="2"/>
              <a:buChar char="Ø"/>
            </a:pPr>
            <a:r>
              <a:rPr lang="en-US" dirty="0" smtClean="0"/>
              <a:t>Children</a:t>
            </a:r>
          </a:p>
          <a:p>
            <a:pPr>
              <a:buFont typeface="Wingdings" charset="2"/>
              <a:buChar char="Ø"/>
            </a:pPr>
            <a:r>
              <a:rPr lang="en-US" dirty="0" smtClean="0"/>
              <a:t>Expectant mothers</a:t>
            </a:r>
          </a:p>
          <a:p>
            <a:pPr>
              <a:buFont typeface="Wingdings" charset="2"/>
              <a:buChar char="Ø"/>
            </a:pPr>
            <a:r>
              <a:rPr lang="en-US" dirty="0" smtClean="0"/>
              <a:t>Elderly</a:t>
            </a:r>
          </a:p>
          <a:p>
            <a:pPr>
              <a:buFont typeface="Wingdings" charset="2"/>
              <a:buChar char="Ø"/>
            </a:pPr>
            <a:r>
              <a:rPr lang="en-US" dirty="0" smtClean="0"/>
              <a:t>Persons with disabilities </a:t>
            </a:r>
            <a:endParaRPr lang="en-US" dirty="0"/>
          </a:p>
        </p:txBody>
      </p:sp>
    </p:spTree>
    <p:extLst>
      <p:ext uri="{BB962C8B-B14F-4D97-AF65-F5344CB8AC3E}">
        <p14:creationId xmlns:p14="http://schemas.microsoft.com/office/powerpoint/2010/main" val="13390621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Primary target</a:t>
            </a:r>
            <a:endParaRPr lang="en-US" dirty="0"/>
          </a:p>
        </p:txBody>
      </p:sp>
      <p:sp>
        <p:nvSpPr>
          <p:cNvPr id="3" name="Content Placeholder 2"/>
          <p:cNvSpPr>
            <a:spLocks noGrp="1"/>
          </p:cNvSpPr>
          <p:nvPr>
            <p:ph idx="1"/>
          </p:nvPr>
        </p:nvSpPr>
        <p:spPr/>
        <p:txBody>
          <a:bodyPr/>
          <a:lstStyle/>
          <a:p>
            <a:r>
              <a:rPr lang="en-US" dirty="0" smtClean="0"/>
              <a:t>Is composed of the persons whose behavior must be modified. If their behavior is modified, then the desired effect is likely to be achieved if not guaranteed </a:t>
            </a:r>
          </a:p>
          <a:p>
            <a:r>
              <a:rPr lang="en-US" dirty="0" smtClean="0"/>
              <a:t>Example include mothers of children aged less than 5 years,  The aim will be to modify the manner in which they prepare the meals for their children</a:t>
            </a:r>
          </a:p>
          <a:p>
            <a:r>
              <a:rPr lang="en-US" dirty="0" smtClean="0"/>
              <a:t>It also includes: </a:t>
            </a:r>
          </a:p>
          <a:p>
            <a:pPr>
              <a:buFont typeface="Wingdings" charset="2"/>
              <a:buChar char="v"/>
            </a:pPr>
            <a:r>
              <a:rPr lang="en-US" dirty="0" smtClean="0"/>
              <a:t>Mothers</a:t>
            </a:r>
          </a:p>
          <a:p>
            <a:pPr>
              <a:buFont typeface="Wingdings" charset="2"/>
              <a:buChar char="v"/>
            </a:pPr>
            <a:r>
              <a:rPr lang="en-US" dirty="0" smtClean="0"/>
              <a:t>Adolescent </a:t>
            </a:r>
          </a:p>
          <a:p>
            <a:pPr>
              <a:buFont typeface="Wingdings" charset="2"/>
              <a:buChar char="v"/>
            </a:pPr>
            <a:r>
              <a:rPr lang="en-US" dirty="0" smtClean="0"/>
              <a:t>University students</a:t>
            </a:r>
          </a:p>
          <a:p>
            <a:pPr marL="0" indent="0">
              <a:buNone/>
            </a:pPr>
            <a:endParaRPr lang="en-US" dirty="0"/>
          </a:p>
        </p:txBody>
      </p:sp>
    </p:spTree>
    <p:extLst>
      <p:ext uri="{BB962C8B-B14F-4D97-AF65-F5344CB8AC3E}">
        <p14:creationId xmlns:p14="http://schemas.microsoft.com/office/powerpoint/2010/main" val="18335674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Secondary target </a:t>
            </a:r>
            <a:endParaRPr lang="en-US" dirty="0"/>
          </a:p>
        </p:txBody>
      </p:sp>
      <p:sp>
        <p:nvSpPr>
          <p:cNvPr id="3" name="Content Placeholder 2"/>
          <p:cNvSpPr>
            <a:spLocks noGrp="1"/>
          </p:cNvSpPr>
          <p:nvPr>
            <p:ph idx="1"/>
          </p:nvPr>
        </p:nvSpPr>
        <p:spPr/>
        <p:txBody>
          <a:bodyPr/>
          <a:lstStyle/>
          <a:p>
            <a:r>
              <a:rPr lang="en-US" dirty="0" smtClean="0"/>
              <a:t>It is comprised of people who will be used as intermediaries to get the message across to the first target group</a:t>
            </a:r>
          </a:p>
          <a:p>
            <a:r>
              <a:rPr lang="en-US" dirty="0" smtClean="0"/>
              <a:t>This could be:</a:t>
            </a:r>
          </a:p>
          <a:p>
            <a:pPr>
              <a:buFont typeface="Wingdings" charset="2"/>
              <a:buChar char="v"/>
            </a:pPr>
            <a:r>
              <a:rPr lang="en-US" dirty="0" smtClean="0"/>
              <a:t>Fathers</a:t>
            </a:r>
          </a:p>
          <a:p>
            <a:pPr>
              <a:buFont typeface="Wingdings" charset="2"/>
              <a:buChar char="v"/>
            </a:pPr>
            <a:r>
              <a:rPr lang="en-US" dirty="0" smtClean="0"/>
              <a:t>Health workers</a:t>
            </a:r>
          </a:p>
          <a:p>
            <a:pPr>
              <a:buFont typeface="Wingdings" charset="2"/>
              <a:buChar char="v"/>
            </a:pPr>
            <a:r>
              <a:rPr lang="en-US" dirty="0" smtClean="0"/>
              <a:t>Teachers</a:t>
            </a:r>
          </a:p>
          <a:p>
            <a:pPr>
              <a:buFont typeface="Wingdings" charset="2"/>
              <a:buChar char="v"/>
            </a:pPr>
            <a:r>
              <a:rPr lang="en-US" dirty="0" smtClean="0"/>
              <a:t>Agricultural promoters</a:t>
            </a:r>
          </a:p>
          <a:p>
            <a:pPr>
              <a:buFont typeface="Wingdings" charset="2"/>
              <a:buChar char="v"/>
            </a:pPr>
            <a:r>
              <a:rPr lang="en-US" dirty="0" smtClean="0"/>
              <a:t>Media</a:t>
            </a:r>
            <a:endParaRPr lang="en-US" dirty="0"/>
          </a:p>
        </p:txBody>
      </p:sp>
    </p:spTree>
    <p:extLst>
      <p:ext uri="{BB962C8B-B14F-4D97-AF65-F5344CB8AC3E}">
        <p14:creationId xmlns:p14="http://schemas.microsoft.com/office/powerpoint/2010/main" val="18529923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Tertiary target</a:t>
            </a:r>
            <a:endParaRPr lang="en-US" dirty="0"/>
          </a:p>
        </p:txBody>
      </p:sp>
      <p:sp>
        <p:nvSpPr>
          <p:cNvPr id="3" name="Content Placeholder 2"/>
          <p:cNvSpPr>
            <a:spLocks noGrp="1"/>
          </p:cNvSpPr>
          <p:nvPr>
            <p:ph idx="1"/>
          </p:nvPr>
        </p:nvSpPr>
        <p:spPr/>
        <p:txBody>
          <a:bodyPr/>
          <a:lstStyle/>
          <a:p>
            <a:r>
              <a:rPr lang="en-US" dirty="0" smtClean="0"/>
              <a:t>Is made up of people who can facilitate the communication process and behavior change. </a:t>
            </a:r>
          </a:p>
          <a:p>
            <a:r>
              <a:rPr lang="en-US" dirty="0" smtClean="0"/>
              <a:t>They include :</a:t>
            </a:r>
          </a:p>
          <a:p>
            <a:pPr>
              <a:buFont typeface="Wingdings" charset="2"/>
              <a:buChar char="v"/>
            </a:pPr>
            <a:r>
              <a:rPr lang="en-US" dirty="0" smtClean="0"/>
              <a:t>Administrators </a:t>
            </a:r>
          </a:p>
          <a:p>
            <a:pPr>
              <a:buFont typeface="Wingdings" charset="2"/>
              <a:buChar char="v"/>
            </a:pPr>
            <a:r>
              <a:rPr lang="en-US" dirty="0" smtClean="0"/>
              <a:t>Politicians</a:t>
            </a:r>
          </a:p>
          <a:p>
            <a:pPr>
              <a:buFont typeface="Wingdings" charset="2"/>
              <a:buChar char="v"/>
            </a:pPr>
            <a:r>
              <a:rPr lang="en-US" dirty="0" smtClean="0"/>
              <a:t>Those persons close to the father like the husband and extended family </a:t>
            </a:r>
          </a:p>
          <a:p>
            <a:pPr>
              <a:buFont typeface="Wingdings" charset="2"/>
              <a:buChar char="v"/>
            </a:pPr>
            <a:endParaRPr lang="en-US" dirty="0"/>
          </a:p>
        </p:txBody>
      </p:sp>
    </p:spTree>
    <p:extLst>
      <p:ext uri="{BB962C8B-B14F-4D97-AF65-F5344CB8AC3E}">
        <p14:creationId xmlns:p14="http://schemas.microsoft.com/office/powerpoint/2010/main" val="1222756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Main principles of </a:t>
            </a:r>
            <a:r>
              <a:rPr lang="en-US" smtClean="0"/>
              <a:t>health education </a:t>
            </a:r>
            <a:endParaRPr lang="en-US"/>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Community diagnosis </a:t>
            </a:r>
          </a:p>
          <a:p>
            <a:pPr marL="457200" indent="-457200">
              <a:buFont typeface="+mj-lt"/>
              <a:buAutoNum type="arabicPeriod"/>
            </a:pPr>
            <a:r>
              <a:rPr lang="en-US" dirty="0" smtClean="0"/>
              <a:t>Community participation and involvement </a:t>
            </a:r>
          </a:p>
          <a:p>
            <a:pPr marL="457200" indent="-457200">
              <a:buFont typeface="+mj-lt"/>
              <a:buAutoNum type="arabicPeriod"/>
            </a:pPr>
            <a:r>
              <a:rPr lang="en-US" dirty="0" smtClean="0"/>
              <a:t>Team work and collaboration </a:t>
            </a:r>
          </a:p>
          <a:p>
            <a:pPr marL="457200" indent="-457200">
              <a:buFont typeface="+mj-lt"/>
              <a:buAutoNum type="arabicPeriod"/>
            </a:pPr>
            <a:r>
              <a:rPr lang="en-US" dirty="0" smtClean="0"/>
              <a:t>Planning</a:t>
            </a:r>
          </a:p>
          <a:p>
            <a:pPr marL="457200" indent="-457200">
              <a:buFont typeface="+mj-lt"/>
              <a:buAutoNum type="arabicPeriod"/>
            </a:pPr>
            <a:r>
              <a:rPr lang="en-US" dirty="0" smtClean="0"/>
              <a:t>Monitoring and evaluation </a:t>
            </a:r>
            <a:endParaRPr lang="en-US" dirty="0"/>
          </a:p>
        </p:txBody>
      </p:sp>
    </p:spTree>
    <p:extLst>
      <p:ext uri="{BB962C8B-B14F-4D97-AF65-F5344CB8AC3E}">
        <p14:creationId xmlns:p14="http://schemas.microsoft.com/office/powerpoint/2010/main" val="6868559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Community diagnosis </a:t>
            </a:r>
            <a:endParaRPr lang="en-US" dirty="0"/>
          </a:p>
        </p:txBody>
      </p:sp>
      <p:sp>
        <p:nvSpPr>
          <p:cNvPr id="3" name="Content Placeholder 2"/>
          <p:cNvSpPr>
            <a:spLocks noGrp="1"/>
          </p:cNvSpPr>
          <p:nvPr>
            <p:ph idx="1"/>
          </p:nvPr>
        </p:nvSpPr>
        <p:spPr/>
        <p:txBody>
          <a:bodyPr/>
          <a:lstStyle/>
          <a:p>
            <a:pPr marL="0" indent="0">
              <a:buNone/>
            </a:pPr>
            <a:r>
              <a:rPr lang="en-US" dirty="0" smtClean="0"/>
              <a:t>Defination:</a:t>
            </a:r>
          </a:p>
          <a:p>
            <a:pPr marL="0" indent="0">
              <a:buNone/>
            </a:pPr>
            <a:r>
              <a:rPr lang="en-US" dirty="0" smtClean="0"/>
              <a:t>A community diagnosis is a group of people with common characteristics either positive or negative. This includes cultural values and religious or political affiliation.</a:t>
            </a:r>
          </a:p>
          <a:p>
            <a:pPr>
              <a:buFont typeface="Arial" charset="0"/>
              <a:buChar char="•"/>
            </a:pPr>
            <a:r>
              <a:rPr lang="en-US" dirty="0" smtClean="0"/>
              <a:t>In community diagnosis, a health worker must define the characteristics of this people on the basis of perceived problems  and the resources available </a:t>
            </a:r>
          </a:p>
          <a:p>
            <a:pPr>
              <a:buFont typeface="Arial" charset="0"/>
              <a:buChar char="•"/>
            </a:pPr>
            <a:r>
              <a:rPr lang="en-US" dirty="0" smtClean="0"/>
              <a:t>This can be done through observations by you or another appointed person, asking the relevant questions, visiting the members of this community to observe what is practiced , available resources and any underlying problems</a:t>
            </a:r>
          </a:p>
          <a:p>
            <a:pPr>
              <a:buFont typeface="Arial" charset="0"/>
              <a:buChar char="•"/>
            </a:pPr>
            <a:r>
              <a:rPr lang="en-US" dirty="0" smtClean="0"/>
              <a:t>If the community has a sanitation facilities, establishing if it is being used correctly is important.</a:t>
            </a:r>
            <a:endParaRPr lang="en-US" dirty="0"/>
          </a:p>
        </p:txBody>
      </p:sp>
    </p:spTree>
    <p:extLst>
      <p:ext uri="{BB962C8B-B14F-4D97-AF65-F5344CB8AC3E}">
        <p14:creationId xmlns:p14="http://schemas.microsoft.com/office/powerpoint/2010/main" val="19372626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2. Community participation and involvement </a:t>
            </a:r>
            <a:endParaRPr lang="en-US" dirty="0"/>
          </a:p>
        </p:txBody>
      </p:sp>
      <p:sp>
        <p:nvSpPr>
          <p:cNvPr id="3" name="Content Placeholder 2"/>
          <p:cNvSpPr>
            <a:spLocks noGrp="1"/>
          </p:cNvSpPr>
          <p:nvPr>
            <p:ph idx="1"/>
          </p:nvPr>
        </p:nvSpPr>
        <p:spPr/>
        <p:txBody>
          <a:bodyPr/>
          <a:lstStyle/>
          <a:p>
            <a:r>
              <a:rPr lang="en-US" dirty="0" smtClean="0"/>
              <a:t>This is the process by which individuals and families assume responsibility for their worn health as well as welfare for the community.</a:t>
            </a:r>
          </a:p>
          <a:p>
            <a:r>
              <a:rPr lang="en-US" dirty="0" smtClean="0"/>
              <a:t>If people are involved to identify their own problems, implementing health education; Programme intervention, monitoring and evaluating the whole process , then the service shall be socially acceptable to them.</a:t>
            </a:r>
          </a:p>
          <a:p>
            <a:r>
              <a:rPr lang="en-US" dirty="0" smtClean="0"/>
              <a:t>People are more likely to value a service and feel a sense of ownership if they are playing an active role.</a:t>
            </a:r>
            <a:endParaRPr lang="en-US" dirty="0"/>
          </a:p>
        </p:txBody>
      </p:sp>
    </p:spTree>
    <p:extLst>
      <p:ext uri="{BB962C8B-B14F-4D97-AF65-F5344CB8AC3E}">
        <p14:creationId xmlns:p14="http://schemas.microsoft.com/office/powerpoint/2010/main" val="16086166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Teamwork and collaboration </a:t>
            </a:r>
            <a:endParaRPr lang="en-US" dirty="0"/>
          </a:p>
        </p:txBody>
      </p:sp>
      <p:sp>
        <p:nvSpPr>
          <p:cNvPr id="3" name="Content Placeholder 2"/>
          <p:cNvSpPr>
            <a:spLocks noGrp="1"/>
          </p:cNvSpPr>
          <p:nvPr>
            <p:ph idx="1"/>
          </p:nvPr>
        </p:nvSpPr>
        <p:spPr/>
        <p:txBody>
          <a:bodyPr/>
          <a:lstStyle/>
          <a:p>
            <a:r>
              <a:rPr lang="en-US" dirty="0" smtClean="0"/>
              <a:t>A team is a group,of people working together to achieve the same goal</a:t>
            </a:r>
          </a:p>
          <a:p>
            <a:r>
              <a:rPr lang="en-US" dirty="0" smtClean="0"/>
              <a:t>Teamwork in health education refers to all efforts geared towards improving health through health education.</a:t>
            </a:r>
          </a:p>
          <a:p>
            <a:r>
              <a:rPr lang="en-US" dirty="0" smtClean="0"/>
              <a:t>Collaboration is action in which the health sector and other sectors such as agriculture, eduction,work together for an achievement of common goal.</a:t>
            </a:r>
          </a:p>
          <a:p>
            <a:r>
              <a:rPr lang="en-US" dirty="0" smtClean="0"/>
              <a:t>When contributions of different sectors are involved the approach is said to be multi sectorial.</a:t>
            </a:r>
            <a:endParaRPr lang="en-US" dirty="0"/>
          </a:p>
        </p:txBody>
      </p:sp>
    </p:spTree>
    <p:extLst>
      <p:ext uri="{BB962C8B-B14F-4D97-AF65-F5344CB8AC3E}">
        <p14:creationId xmlns:p14="http://schemas.microsoft.com/office/powerpoint/2010/main" val="4745083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4. Planning for an health education </a:t>
            </a:r>
            <a:endParaRPr lang="en-US" dirty="0"/>
          </a:p>
        </p:txBody>
      </p:sp>
      <p:sp>
        <p:nvSpPr>
          <p:cNvPr id="3" name="Content Placeholder 2"/>
          <p:cNvSpPr>
            <a:spLocks noGrp="1"/>
          </p:cNvSpPr>
          <p:nvPr>
            <p:ph idx="1"/>
          </p:nvPr>
        </p:nvSpPr>
        <p:spPr/>
        <p:txBody>
          <a:bodyPr/>
          <a:lstStyle/>
          <a:p>
            <a:r>
              <a:rPr lang="en-US" dirty="0" smtClean="0"/>
              <a:t>Planning: is the process of making decisions which affect future outcomes </a:t>
            </a:r>
          </a:p>
          <a:p>
            <a:r>
              <a:rPr lang="en-US" dirty="0" smtClean="0"/>
              <a:t>Effective planning aims in finding answers to 5 questions:</a:t>
            </a:r>
          </a:p>
          <a:p>
            <a:pPr marL="514350" indent="-514350">
              <a:buFont typeface="+mj-lt"/>
              <a:buAutoNum type="romanLcPeriod"/>
            </a:pPr>
            <a:r>
              <a:rPr lang="en-US" dirty="0" smtClean="0"/>
              <a:t>Where are we now</a:t>
            </a:r>
            <a:r>
              <a:rPr lang="is-IS" dirty="0" smtClean="0"/>
              <a:t>…</a:t>
            </a:r>
            <a:r>
              <a:rPr lang="en-US" dirty="0" smtClean="0"/>
              <a:t>.the present situation </a:t>
            </a:r>
          </a:p>
          <a:p>
            <a:pPr marL="514350" indent="-514350">
              <a:buFont typeface="+mj-lt"/>
              <a:buAutoNum type="romanLcPeriod"/>
            </a:pPr>
            <a:r>
              <a:rPr lang="en-US" dirty="0" smtClean="0"/>
              <a:t>Where do you want to go,</a:t>
            </a:r>
            <a:r>
              <a:rPr lang="is-IS" dirty="0" smtClean="0"/>
              <a:t>…</a:t>
            </a:r>
            <a:r>
              <a:rPr lang="en-US" dirty="0" smtClean="0"/>
              <a:t>,the desired situation</a:t>
            </a:r>
          </a:p>
          <a:p>
            <a:pPr marL="514350" indent="-514350">
              <a:buFont typeface="+mj-lt"/>
              <a:buAutoNum type="romanLcPeriod"/>
            </a:pPr>
            <a:r>
              <a:rPr lang="en-US" dirty="0" smtClean="0"/>
              <a:t>How will we get there? </a:t>
            </a:r>
            <a:r>
              <a:rPr lang="is-IS" dirty="0" smtClean="0"/>
              <a:t>…</a:t>
            </a:r>
            <a:r>
              <a:rPr lang="en-US" dirty="0" smtClean="0"/>
              <a:t>strategies </a:t>
            </a:r>
          </a:p>
          <a:p>
            <a:pPr marL="514350" indent="-514350">
              <a:buFont typeface="+mj-lt"/>
              <a:buAutoNum type="romanLcPeriod"/>
            </a:pPr>
            <a:r>
              <a:rPr lang="en-US" dirty="0" smtClean="0"/>
              <a:t>What are the necessary resources required ?</a:t>
            </a:r>
          </a:p>
          <a:p>
            <a:pPr marL="514350" indent="-514350">
              <a:buFont typeface="+mj-lt"/>
              <a:buAutoNum type="romanLcPeriod"/>
            </a:pPr>
            <a:r>
              <a:rPr lang="en-US" dirty="0" smtClean="0"/>
              <a:t>How shall we know that we have arrived?</a:t>
            </a:r>
            <a:endParaRPr lang="en-US" dirty="0"/>
          </a:p>
        </p:txBody>
      </p:sp>
    </p:spTree>
    <p:extLst>
      <p:ext uri="{BB962C8B-B14F-4D97-AF65-F5344CB8AC3E}">
        <p14:creationId xmlns:p14="http://schemas.microsoft.com/office/powerpoint/2010/main" val="11758458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
            <a:ext cx="10178322" cy="681360"/>
          </a:xfrm>
        </p:spPr>
        <p:txBody>
          <a:bodyPr/>
          <a:lstStyle/>
          <a:p>
            <a:pPr algn="ctr"/>
            <a:r>
              <a:rPr lang="en-US" dirty="0" smtClean="0"/>
              <a:t>Basic steps </a:t>
            </a:r>
            <a:r>
              <a:rPr lang="en-US" smtClean="0"/>
              <a:t>in planning </a:t>
            </a:r>
            <a:endParaRPr lang="en-US"/>
          </a:p>
        </p:txBody>
      </p:sp>
      <p:sp>
        <p:nvSpPr>
          <p:cNvPr id="3" name="Content Placeholder 2"/>
          <p:cNvSpPr>
            <a:spLocks noGrp="1"/>
          </p:cNvSpPr>
          <p:nvPr>
            <p:ph idx="1"/>
          </p:nvPr>
        </p:nvSpPr>
        <p:spPr>
          <a:xfrm>
            <a:off x="929017" y="681360"/>
            <a:ext cx="10823643" cy="6176639"/>
          </a:xfrm>
        </p:spPr>
        <p:txBody>
          <a:bodyPr/>
          <a:lstStyle/>
          <a:p>
            <a:pPr marL="457200" indent="-457200">
              <a:buFont typeface="+mj-lt"/>
              <a:buAutoNum type="arabicPeriod"/>
            </a:pPr>
            <a:r>
              <a:rPr lang="en-US" dirty="0" smtClean="0"/>
              <a:t>Step 1: studying the situation: This process involves collection of information about a particular problem of interest affecting the community. This process of data collection and analysis is referred  to as community diagnosis. The situation is studied.</a:t>
            </a:r>
          </a:p>
          <a:p>
            <a:pPr marL="457200" indent="-457200">
              <a:buFont typeface="+mj-lt"/>
              <a:buAutoNum type="arabicPeriod"/>
            </a:pPr>
            <a:r>
              <a:rPr lang="en-US" dirty="0" smtClean="0"/>
              <a:t>Step 2: identifying the priority problems:  placing problems in their order is prioritization. Community diagnosis entails assessing the health status of the community as well as identifying the problem. This process provide a lot of relevant information regarding the health status of the community </a:t>
            </a:r>
          </a:p>
          <a:p>
            <a:pPr marL="457200" indent="-457200">
              <a:buFont typeface="+mj-lt"/>
              <a:buAutoNum type="arabicPeriod"/>
            </a:pPr>
            <a:r>
              <a:rPr lang="en-US" dirty="0" smtClean="0"/>
              <a:t>Step 3: setting objectives:  after selecting the priority problem and putting into account the resources available, then the next step is to decide how far the problem can be reduced and if it can be solved completely..</a:t>
            </a:r>
          </a:p>
          <a:p>
            <a:pPr marL="457200" indent="-457200">
              <a:buFont typeface="+mj-lt"/>
              <a:buAutoNum type="arabicPeriod"/>
            </a:pPr>
            <a:r>
              <a:rPr lang="en-US" dirty="0" smtClean="0"/>
              <a:t>Step 4: identifying the activities: This are strategies whereby one plans and uses resources in a way that gives the best chance of success </a:t>
            </a:r>
          </a:p>
          <a:p>
            <a:pPr marL="457200" indent="-457200">
              <a:buFont typeface="+mj-lt"/>
              <a:buAutoNum type="arabicPeriod"/>
            </a:pPr>
            <a:r>
              <a:rPr lang="en-US" dirty="0" smtClean="0"/>
              <a:t>Step 4: Implementation: putting plans into practice </a:t>
            </a:r>
          </a:p>
          <a:p>
            <a:pPr marL="457200" indent="-457200">
              <a:buFont typeface="+mj-lt"/>
              <a:buAutoNum type="arabicPeriod"/>
            </a:pPr>
            <a:r>
              <a:rPr lang="en-US" dirty="0" smtClean="0"/>
              <a:t>Step 6: Monitoring and evaluation: Monitoring means finding out if planned activities are being carried in accord to schedule. Any shortcomings are identified and corrective measures undertaken. In evaluation it is where by a assessment is done to establish if the health education has had any impact</a:t>
            </a:r>
            <a:endParaRPr lang="en-US" dirty="0"/>
          </a:p>
        </p:txBody>
      </p:sp>
    </p:spTree>
    <p:extLst>
      <p:ext uri="{BB962C8B-B14F-4D97-AF65-F5344CB8AC3E}">
        <p14:creationId xmlns:p14="http://schemas.microsoft.com/office/powerpoint/2010/main" val="957046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Defination by who</a:t>
            </a:r>
            <a:endParaRPr lang="en-US" dirty="0"/>
          </a:p>
        </p:txBody>
      </p:sp>
      <p:sp>
        <p:nvSpPr>
          <p:cNvPr id="3" name="Content Placeholder 2"/>
          <p:cNvSpPr>
            <a:spLocks noGrp="1"/>
          </p:cNvSpPr>
          <p:nvPr>
            <p:ph idx="1"/>
          </p:nvPr>
        </p:nvSpPr>
        <p:spPr/>
        <p:txBody>
          <a:bodyPr/>
          <a:lstStyle/>
          <a:p>
            <a:r>
              <a:rPr lang="en-US" dirty="0" smtClean="0"/>
              <a:t>The world health organizations defined Health Education as</a:t>
            </a:r>
            <a:r>
              <a:rPr lang="is-IS" dirty="0" smtClean="0"/>
              <a:t>……</a:t>
            </a:r>
            <a:r>
              <a:rPr lang="en-US" dirty="0" smtClean="0"/>
              <a:t>" comprising of consciously constructed opportunities for learning , involving some form of communication designed to improve health literacy, including improving knowledge and developing life skills which are conducive t indivinduals and community.</a:t>
            </a:r>
          </a:p>
          <a:p>
            <a:r>
              <a:rPr lang="en-US" dirty="0" smtClean="0"/>
              <a:t>Thus health education is therefore a profession of educating people about health. It can be defined as the principles by which individuals and groups of people learn to behave in a manner conducive to the promotion, maintenance, or restoration of health.</a:t>
            </a:r>
            <a:endParaRPr lang="en-US" dirty="0"/>
          </a:p>
        </p:txBody>
      </p:sp>
    </p:spTree>
    <p:extLst>
      <p:ext uri="{BB962C8B-B14F-4D97-AF65-F5344CB8AC3E}">
        <p14:creationId xmlns:p14="http://schemas.microsoft.com/office/powerpoint/2010/main" val="634041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01479"/>
            <a:ext cx="10178322" cy="710355"/>
          </a:xfrm>
        </p:spPr>
        <p:txBody>
          <a:bodyPr>
            <a:noAutofit/>
          </a:bodyPr>
          <a:lstStyle/>
          <a:p>
            <a:pPr algn="ctr"/>
            <a:r>
              <a:rPr lang="en-US" sz="4000" dirty="0" smtClean="0"/>
              <a:t>Participatory learning</a:t>
            </a:r>
            <a:endParaRPr lang="en-US" sz="4000" dirty="0"/>
          </a:p>
        </p:txBody>
      </p:sp>
      <p:sp>
        <p:nvSpPr>
          <p:cNvPr id="3" name="Content Placeholder 2"/>
          <p:cNvSpPr>
            <a:spLocks noGrp="1"/>
          </p:cNvSpPr>
          <p:nvPr>
            <p:ph idx="1"/>
          </p:nvPr>
        </p:nvSpPr>
        <p:spPr>
          <a:xfrm>
            <a:off x="1154980" y="811834"/>
            <a:ext cx="10371717" cy="6046166"/>
          </a:xfrm>
        </p:spPr>
        <p:txBody>
          <a:bodyPr/>
          <a:lstStyle/>
          <a:p>
            <a:pPr marL="0" indent="0">
              <a:buNone/>
            </a:pPr>
            <a:r>
              <a:rPr lang="en-US" dirty="0" smtClean="0"/>
              <a:t>Is an approach for learning about and engaging wth communities. It combines an ever growing tool kit of participatory and visual methods .</a:t>
            </a:r>
          </a:p>
          <a:p>
            <a:pPr marL="0" indent="0">
              <a:buNone/>
            </a:pPr>
            <a:r>
              <a:rPr lang="en-US" dirty="0" smtClean="0"/>
              <a:t>The approach can be used to identify needs , planning , monitoring and evaluating projects and Programmes.</a:t>
            </a:r>
          </a:p>
          <a:p>
            <a:pPr marL="0" indent="0">
              <a:buNone/>
            </a:pPr>
            <a:r>
              <a:rPr lang="en-US" dirty="0" smtClean="0"/>
              <a:t>In participatory learning we can negotiate many aspects of what and how we learn. This might include objectives, knowledge,skills and attitudes or the teachings methods we want to use.</a:t>
            </a:r>
          </a:p>
          <a:p>
            <a:pPr marL="0" indent="0">
              <a:buNone/>
            </a:pPr>
            <a:r>
              <a:rPr lang="en-US" dirty="0" smtClean="0"/>
              <a:t>As a powerful consultation tool, participatory learning is not only a consultant tool but also helps to promote communities on issues which that shape their lives.</a:t>
            </a:r>
          </a:p>
          <a:p>
            <a:pPr marL="0" indent="0">
              <a:buNone/>
            </a:pPr>
            <a:r>
              <a:rPr lang="en-US" dirty="0" smtClean="0"/>
              <a:t>Uses of participatory learning action:</a:t>
            </a:r>
          </a:p>
          <a:p>
            <a:pPr>
              <a:buFont typeface="Wingdings" charset="2"/>
              <a:buChar char="v"/>
            </a:pPr>
            <a:r>
              <a:rPr lang="en-US" dirty="0" smtClean="0"/>
              <a:t>Build local capacity and self reliance </a:t>
            </a:r>
          </a:p>
          <a:p>
            <a:pPr>
              <a:buFont typeface="Wingdings" charset="2"/>
              <a:buChar char="v"/>
            </a:pPr>
            <a:r>
              <a:rPr lang="en-US" dirty="0" smtClean="0"/>
              <a:t>Justify extension of the control,of state</a:t>
            </a:r>
          </a:p>
          <a:p>
            <a:pPr>
              <a:buFont typeface="Wingdings" charset="2"/>
              <a:buChar char="v"/>
            </a:pPr>
            <a:r>
              <a:rPr lang="en-US" dirty="0" smtClean="0"/>
              <a:t>Devolve powers and decision making away from external agencies</a:t>
            </a:r>
          </a:p>
          <a:p>
            <a:pPr>
              <a:buFont typeface="Wingdings" charset="2"/>
              <a:buChar char="v"/>
            </a:pPr>
            <a:r>
              <a:rPr lang="en-US" dirty="0" smtClean="0"/>
              <a:t>Justify external decision making</a:t>
            </a:r>
          </a:p>
          <a:p>
            <a:pPr>
              <a:buFont typeface="Wingdings" charset="2"/>
              <a:buChar char="v"/>
            </a:pPr>
            <a:r>
              <a:rPr lang="en-US" dirty="0" smtClean="0"/>
              <a:t>Collection of data</a:t>
            </a:r>
          </a:p>
          <a:p>
            <a:pPr>
              <a:buFont typeface="Wingdings" charset="2"/>
              <a:buChar char="v"/>
            </a:pPr>
            <a:r>
              <a:rPr lang="en-US" dirty="0" smtClean="0"/>
              <a:t>It leads to interactive analysis</a:t>
            </a:r>
            <a:endParaRPr lang="en-US" dirty="0"/>
          </a:p>
        </p:txBody>
      </p:sp>
    </p:spTree>
    <p:extLst>
      <p:ext uri="{BB962C8B-B14F-4D97-AF65-F5344CB8AC3E}">
        <p14:creationId xmlns:p14="http://schemas.microsoft.com/office/powerpoint/2010/main" val="5568490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t>Basic principles of participatory learning </a:t>
            </a:r>
            <a:endParaRPr lang="en-US"/>
          </a:p>
        </p:txBody>
      </p:sp>
      <p:sp>
        <p:nvSpPr>
          <p:cNvPr id="3" name="Content Placeholder 2"/>
          <p:cNvSpPr>
            <a:spLocks noGrp="1"/>
          </p:cNvSpPr>
          <p:nvPr>
            <p:ph idx="1"/>
          </p:nvPr>
        </p:nvSpPr>
        <p:spPr/>
        <p:txBody>
          <a:bodyPr/>
          <a:lstStyle/>
          <a:p>
            <a:pPr marL="0" indent="0">
              <a:buNone/>
            </a:pPr>
            <a:r>
              <a:rPr lang="en-US" dirty="0" smtClean="0"/>
              <a:t>The problem that we often have is how to giblets people information and not have them becoming bored:</a:t>
            </a:r>
          </a:p>
          <a:p>
            <a:pPr marL="514350" indent="-514350">
              <a:buFont typeface="+mj-lt"/>
              <a:buAutoNum type="romanLcPeriod"/>
            </a:pPr>
            <a:r>
              <a:rPr lang="en-US" dirty="0" smtClean="0"/>
              <a:t>Take time to plan what we want to say</a:t>
            </a:r>
          </a:p>
          <a:p>
            <a:pPr marL="514350" indent="-514350">
              <a:buFont typeface="+mj-lt"/>
              <a:buAutoNum type="romanLcPeriod"/>
            </a:pPr>
            <a:r>
              <a:rPr lang="en-US" dirty="0" smtClean="0"/>
              <a:t>Not talk too long</a:t>
            </a:r>
          </a:p>
          <a:p>
            <a:pPr marL="514350" indent="-514350">
              <a:buFont typeface="+mj-lt"/>
              <a:buAutoNum type="romanLcPeriod"/>
            </a:pPr>
            <a:r>
              <a:rPr lang="en-US" dirty="0" smtClean="0"/>
              <a:t>If you want to talk long, interrupt the sessions by asking question or story telling</a:t>
            </a:r>
          </a:p>
          <a:p>
            <a:pPr marL="514350" indent="-514350">
              <a:buFont typeface="+mj-lt"/>
              <a:buAutoNum type="romanLcPeriod"/>
            </a:pPr>
            <a:r>
              <a:rPr lang="en-US" dirty="0" smtClean="0"/>
              <a:t>Write down the key points on board</a:t>
            </a:r>
          </a:p>
          <a:p>
            <a:pPr marL="514350" indent="-514350">
              <a:buFont typeface="+mj-lt"/>
              <a:buAutoNum type="romanLcPeriod"/>
            </a:pPr>
            <a:r>
              <a:rPr lang="en-US" dirty="0" smtClean="0"/>
              <a:t>Communicate clearly simple and loudly </a:t>
            </a:r>
          </a:p>
          <a:p>
            <a:pPr marL="514350" indent="-514350">
              <a:buFont typeface="+mj-lt"/>
              <a:buAutoNum type="romanLcPeriod"/>
            </a:pPr>
            <a:r>
              <a:rPr lang="en-US" dirty="0" smtClean="0"/>
              <a:t>Think of an interesting way to say what we really want it say. Jokes or stories </a:t>
            </a:r>
          </a:p>
        </p:txBody>
      </p:sp>
    </p:spTree>
    <p:extLst>
      <p:ext uri="{BB962C8B-B14F-4D97-AF65-F5344CB8AC3E}">
        <p14:creationId xmlns:p14="http://schemas.microsoft.com/office/powerpoint/2010/main" val="4624789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806371"/>
          </a:xfrm>
        </p:spPr>
        <p:txBody>
          <a:bodyPr/>
          <a:lstStyle/>
          <a:p>
            <a:r>
              <a:rPr lang="en-US" dirty="0" smtClean="0"/>
              <a:t>Learning</a:t>
            </a:r>
            <a:endParaRPr lang="en-US" dirty="0"/>
          </a:p>
        </p:txBody>
      </p:sp>
      <p:sp>
        <p:nvSpPr>
          <p:cNvPr id="3" name="Content Placeholder 2"/>
          <p:cNvSpPr>
            <a:spLocks noGrp="1"/>
          </p:cNvSpPr>
          <p:nvPr>
            <p:ph idx="1"/>
          </p:nvPr>
        </p:nvSpPr>
        <p:spPr>
          <a:xfrm>
            <a:off x="1251678" y="1188757"/>
            <a:ext cx="10178322" cy="4690836"/>
          </a:xfrm>
        </p:spPr>
        <p:txBody>
          <a:bodyPr/>
          <a:lstStyle/>
          <a:p>
            <a:r>
              <a:rPr lang="en-US" dirty="0" smtClean="0"/>
              <a:t>How do we learn? A good place to start to ask ourselves the question: how do we learn? Let us think about how ourselves learn better.  When do we learn fasts, slowly, from someone else or actual when do we enjoy learning?</a:t>
            </a:r>
          </a:p>
          <a:p>
            <a:r>
              <a:rPr lang="en-US" dirty="0" smtClean="0"/>
              <a:t>What dose learn? Everybody has go his or her own learning habits. Some learn fast with books, from friends, or Tv . Others enjoy learning through group work or demonstrations. Thus each of our learners is different.</a:t>
            </a:r>
          </a:p>
          <a:p>
            <a:r>
              <a:rPr lang="en-US" dirty="0" smtClean="0"/>
              <a:t>What ca we do? We ought to :</a:t>
            </a:r>
          </a:p>
          <a:p>
            <a:pPr marL="514350" indent="-514350">
              <a:buFont typeface="+mj-lt"/>
              <a:buAutoNum type="romanLcPeriod"/>
            </a:pPr>
            <a:r>
              <a:rPr lang="en-US" dirty="0" smtClean="0"/>
              <a:t>Understand the learners in the community and environment </a:t>
            </a:r>
          </a:p>
          <a:p>
            <a:pPr marL="514350" indent="-514350">
              <a:buFont typeface="+mj-lt"/>
              <a:buAutoNum type="romanLcPeriod"/>
            </a:pPr>
            <a:r>
              <a:rPr lang="en-US" dirty="0" smtClean="0"/>
              <a:t>Setting for learners</a:t>
            </a:r>
            <a:r>
              <a:rPr lang="is-IS" dirty="0" smtClean="0"/>
              <a:t>…</a:t>
            </a:r>
            <a:r>
              <a:rPr lang="en-US" dirty="0" smtClean="0"/>
              <a:t>.comfort</a:t>
            </a:r>
          </a:p>
          <a:p>
            <a:pPr marL="514350" indent="-514350">
              <a:buFont typeface="+mj-lt"/>
              <a:buAutoNum type="romanLcPeriod"/>
            </a:pPr>
            <a:r>
              <a:rPr lang="en-US" dirty="0" smtClean="0"/>
              <a:t>Active learning:  learners must actively participate in order to satisfy their learning needs.</a:t>
            </a:r>
          </a:p>
          <a:p>
            <a:endParaRPr lang="en-US" dirty="0"/>
          </a:p>
        </p:txBody>
      </p:sp>
    </p:spTree>
    <p:extLst>
      <p:ext uri="{BB962C8B-B14F-4D97-AF65-F5344CB8AC3E}">
        <p14:creationId xmlns:p14="http://schemas.microsoft.com/office/powerpoint/2010/main" val="10879984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
            <a:ext cx="10178322" cy="1275738"/>
          </a:xfrm>
        </p:spPr>
        <p:txBody>
          <a:bodyPr/>
          <a:lstStyle/>
          <a:p>
            <a:r>
              <a:rPr lang="en-US" dirty="0" smtClean="0"/>
              <a:t>Learning cont</a:t>
            </a:r>
            <a:r>
              <a:rPr lang="is-IS" dirty="0" smtClean="0"/>
              <a:t>……</a:t>
            </a:r>
            <a:r>
              <a:rPr lang="en-US" dirty="0" smtClean="0"/>
              <a:t>.</a:t>
            </a:r>
            <a:endParaRPr lang="en-US" dirty="0"/>
          </a:p>
        </p:txBody>
      </p:sp>
      <p:sp>
        <p:nvSpPr>
          <p:cNvPr id="3" name="Content Placeholder 2"/>
          <p:cNvSpPr>
            <a:spLocks noGrp="1"/>
          </p:cNvSpPr>
          <p:nvPr>
            <p:ph idx="1"/>
          </p:nvPr>
        </p:nvSpPr>
        <p:spPr>
          <a:xfrm>
            <a:off x="1251678" y="840829"/>
            <a:ext cx="10178322" cy="5038764"/>
          </a:xfrm>
        </p:spPr>
        <p:txBody>
          <a:bodyPr/>
          <a:lstStyle/>
          <a:p>
            <a:r>
              <a:rPr lang="en-US" dirty="0" smtClean="0"/>
              <a:t>What environment can we create for better learning?</a:t>
            </a:r>
          </a:p>
          <a:p>
            <a:pPr marL="514350" indent="-514350">
              <a:buFont typeface="+mj-lt"/>
              <a:buAutoNum type="romanUcPeriod"/>
            </a:pPr>
            <a:r>
              <a:rPr lang="en-US" dirty="0" smtClean="0"/>
              <a:t>Physical environment: The building that houses the learning Centre and the facilities in the classroom. Place to sit, light, ventilation water, toilet Leaners with disabilities ought to eat considered by adjusting the environment </a:t>
            </a:r>
          </a:p>
          <a:p>
            <a:pPr marL="514350" indent="-514350">
              <a:buFont typeface="+mj-lt"/>
              <a:buAutoNum type="romanUcPeriod"/>
            </a:pPr>
            <a:r>
              <a:rPr lang="en-US" dirty="0" smtClean="0"/>
              <a:t>Psychological environment :  Adult learners need to feel comfortable in their minds when they learn. No threats, Leaners </a:t>
            </a:r>
            <a:r>
              <a:rPr lang="en-US" dirty="0" err="1" smtClean="0"/>
              <a:t>linsten</a:t>
            </a:r>
            <a:r>
              <a:rPr lang="en-US" dirty="0" smtClean="0"/>
              <a:t> to me, other people respect my idea.</a:t>
            </a:r>
          </a:p>
          <a:p>
            <a:pPr marL="514350" indent="-514350">
              <a:buFont typeface="+mj-lt"/>
              <a:buAutoNum type="romanUcPeriod"/>
            </a:pPr>
            <a:r>
              <a:rPr lang="en-US" dirty="0" smtClean="0"/>
              <a:t>Helping each other: learners with disabilities often do not have </a:t>
            </a:r>
            <a:r>
              <a:rPr lang="en-US" dirty="0" err="1" smtClean="0"/>
              <a:t>enoug</a:t>
            </a:r>
            <a:r>
              <a:rPr lang="en-US" dirty="0" smtClean="0"/>
              <a:t> confidence for learning. Do pay attention on why they can not do. We need to see what they can do in the </a:t>
            </a:r>
            <a:r>
              <a:rPr lang="en-US" dirty="0" err="1" smtClean="0"/>
              <a:t>lateracy</a:t>
            </a:r>
            <a:r>
              <a:rPr lang="en-US" dirty="0" smtClean="0"/>
              <a:t> class. This is what we can do:</a:t>
            </a:r>
          </a:p>
          <a:p>
            <a:pPr>
              <a:buFont typeface="Wingdings" charset="2"/>
              <a:buChar char="v"/>
            </a:pPr>
            <a:r>
              <a:rPr lang="en-US" dirty="0" smtClean="0"/>
              <a:t>Form a small group and ask the learners to help one another</a:t>
            </a:r>
          </a:p>
          <a:p>
            <a:pPr>
              <a:buFont typeface="Wingdings" charset="2"/>
              <a:buChar char="v"/>
            </a:pPr>
            <a:r>
              <a:rPr lang="en-US" dirty="0" smtClean="0"/>
              <a:t>Let if someone is blind then one of the group members can read a book. This is peer learning and helps those who help others and those who receive the assistant </a:t>
            </a:r>
          </a:p>
          <a:p>
            <a:pPr>
              <a:buFont typeface="Wingdings" charset="2"/>
              <a:buChar char="v"/>
            </a:pPr>
            <a:r>
              <a:rPr lang="en-US" dirty="0" smtClean="0"/>
              <a:t>We usually learn during explanation of things to others</a:t>
            </a:r>
          </a:p>
        </p:txBody>
      </p:sp>
    </p:spTree>
    <p:extLst>
      <p:ext uri="{BB962C8B-B14F-4D97-AF65-F5344CB8AC3E}">
        <p14:creationId xmlns:p14="http://schemas.microsoft.com/office/powerpoint/2010/main" val="70380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Basic Principles in </a:t>
            </a:r>
            <a:r>
              <a:rPr lang="en-US" smtClean="0"/>
              <a:t>health education </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All health education should be need based.</a:t>
            </a:r>
          </a:p>
          <a:p>
            <a:pPr marL="457200" indent="-457200">
              <a:buFont typeface="+mj-lt"/>
              <a:buAutoNum type="arabicPeriod"/>
            </a:pPr>
            <a:r>
              <a:rPr lang="en-US" dirty="0" smtClean="0"/>
              <a:t>Health education aims to change behavior </a:t>
            </a:r>
          </a:p>
          <a:p>
            <a:pPr marL="457200" indent="-457200">
              <a:buFont typeface="+mj-lt"/>
              <a:buAutoNum type="arabicPeriod"/>
            </a:pPr>
            <a:r>
              <a:rPr lang="en-US" dirty="0" smtClean="0"/>
              <a:t>It is necessary to have free flow of communication </a:t>
            </a:r>
          </a:p>
          <a:p>
            <a:pPr marL="457200" indent="-457200">
              <a:buFont typeface="+mj-lt"/>
              <a:buAutoNum type="arabicPeriod"/>
            </a:pPr>
            <a:r>
              <a:rPr lang="en-US" dirty="0" smtClean="0"/>
              <a:t>The health educator has to adjust his talk and actions to suit the group for whom he has to give health education </a:t>
            </a:r>
          </a:p>
          <a:p>
            <a:pPr marL="457200" indent="-457200">
              <a:buFont typeface="+mj-lt"/>
              <a:buAutoNum type="arabicPeriod"/>
            </a:pPr>
            <a:r>
              <a:rPr lang="en-US" dirty="0" smtClean="0"/>
              <a:t>Health education is based on scientific findings and current knowledge </a:t>
            </a:r>
          </a:p>
          <a:p>
            <a:pPr marL="457200" indent="-457200">
              <a:buFont typeface="+mj-lt"/>
              <a:buAutoNum type="arabicPeriod"/>
            </a:pPr>
            <a:r>
              <a:rPr lang="en-US" dirty="0" smtClean="0"/>
              <a:t>Use terms which are easily understood </a:t>
            </a:r>
          </a:p>
          <a:p>
            <a:pPr marL="457200" indent="-457200">
              <a:buFont typeface="+mj-lt"/>
              <a:buAutoNum type="arabicPeriod"/>
            </a:pPr>
            <a:r>
              <a:rPr lang="en-US" dirty="0" smtClean="0"/>
              <a:t>Avoid knowledge overload</a:t>
            </a:r>
            <a:endParaRPr lang="en-US" dirty="0"/>
          </a:p>
        </p:txBody>
      </p:sp>
    </p:spTree>
    <p:extLst>
      <p:ext uri="{BB962C8B-B14F-4D97-AF65-F5344CB8AC3E}">
        <p14:creationId xmlns:p14="http://schemas.microsoft.com/office/powerpoint/2010/main" val="2040052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t>Defination and scope of health promotion </a:t>
            </a:r>
            <a:endParaRPr lang="en-US"/>
          </a:p>
        </p:txBody>
      </p:sp>
      <p:sp>
        <p:nvSpPr>
          <p:cNvPr id="3" name="Content Placeholder 2"/>
          <p:cNvSpPr>
            <a:spLocks noGrp="1"/>
          </p:cNvSpPr>
          <p:nvPr>
            <p:ph idx="1"/>
          </p:nvPr>
        </p:nvSpPr>
        <p:spPr/>
        <p:txBody>
          <a:bodyPr/>
          <a:lstStyle/>
          <a:p>
            <a:r>
              <a:rPr lang="en-US" dirty="0" smtClean="0"/>
              <a:t>The Ottawa charter defines health promotion broadly as the process of enabling people to increase control over , and to improve their own health"</a:t>
            </a:r>
          </a:p>
          <a:p>
            <a:r>
              <a:rPr lang="en-US" dirty="0" smtClean="0"/>
              <a:t>Health promotion integrates all dimensions of health- physical, social, mental, and spiritual.</a:t>
            </a:r>
          </a:p>
          <a:p>
            <a:r>
              <a:rPr lang="en-US" dirty="0" smtClean="0"/>
              <a:t>It puts emphasis on the role of participation of people and communities (joint committee)</a:t>
            </a:r>
          </a:p>
          <a:p>
            <a:r>
              <a:rPr lang="en-US" dirty="0" smtClean="0"/>
              <a:t>Thus, in essence health education and promotion heaps people to develop personal skills, creating supportive environment, streghthening  communities and influencing government to enact health public policies.</a:t>
            </a:r>
          </a:p>
          <a:p>
            <a:endParaRPr lang="en-US" dirty="0"/>
          </a:p>
        </p:txBody>
      </p:sp>
    </p:spTree>
    <p:extLst>
      <p:ext uri="{BB962C8B-B14F-4D97-AF65-F5344CB8AC3E}">
        <p14:creationId xmlns:p14="http://schemas.microsoft.com/office/powerpoint/2010/main" val="1708885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Health promotion actions identified in the </a:t>
            </a:r>
            <a:r>
              <a:rPr lang="en-US" smtClean="0"/>
              <a:t>Ottawa charter</a:t>
            </a:r>
            <a:endParaRPr lang="en-US"/>
          </a:p>
        </p:txBody>
      </p:sp>
      <p:sp>
        <p:nvSpPr>
          <p:cNvPr id="3" name="Content Placeholder 2"/>
          <p:cNvSpPr>
            <a:spLocks noGrp="1"/>
          </p:cNvSpPr>
          <p:nvPr>
            <p:ph idx="1"/>
          </p:nvPr>
        </p:nvSpPr>
        <p:spPr>
          <a:xfrm>
            <a:off x="1251678" y="1874517"/>
            <a:ext cx="10178322" cy="4576660"/>
          </a:xfrm>
        </p:spPr>
        <p:txBody>
          <a:bodyPr/>
          <a:lstStyle/>
          <a:p>
            <a:pPr marL="457200" indent="-457200">
              <a:buFont typeface="+mj-lt"/>
              <a:buAutoNum type="arabicPeriod"/>
            </a:pPr>
            <a:r>
              <a:rPr lang="en-US" b="1" dirty="0" smtClean="0"/>
              <a:t>Build health public policy</a:t>
            </a:r>
            <a:r>
              <a:rPr lang="en-US" dirty="0" smtClean="0"/>
              <a:t>: This includes legislation, fiscal measures, taxation and organization change. Removing obstacles which deter health development.</a:t>
            </a:r>
          </a:p>
          <a:p>
            <a:pPr marL="457200" indent="-457200">
              <a:buFont typeface="+mj-lt"/>
              <a:buAutoNum type="arabicPeriod"/>
            </a:pPr>
            <a:r>
              <a:rPr lang="en-US" b="1" dirty="0" smtClean="0"/>
              <a:t>Create supportive environment:</a:t>
            </a:r>
            <a:r>
              <a:rPr lang="en-US" dirty="0" smtClean="0"/>
              <a:t> This is protecting and conserving the environment </a:t>
            </a:r>
          </a:p>
          <a:p>
            <a:pPr marL="457200" indent="-457200">
              <a:buFont typeface="+mj-lt"/>
              <a:buAutoNum type="arabicPeriod"/>
            </a:pPr>
            <a:r>
              <a:rPr lang="en-US" b="1" dirty="0" smtClean="0"/>
              <a:t>Streghthen community actions: </a:t>
            </a:r>
            <a:r>
              <a:rPr lang="en-US" dirty="0" smtClean="0"/>
              <a:t>The public should be involved</a:t>
            </a:r>
            <a:r>
              <a:rPr lang="en-US" b="1" dirty="0" smtClean="0"/>
              <a:t> in </a:t>
            </a:r>
            <a:r>
              <a:rPr lang="en-US" dirty="0" smtClean="0"/>
              <a:t>running affairs of the</a:t>
            </a:r>
            <a:r>
              <a:rPr lang="en-US" b="1" dirty="0" smtClean="0"/>
              <a:t> </a:t>
            </a:r>
            <a:r>
              <a:rPr lang="en-US" dirty="0" smtClean="0"/>
              <a:t>hospitals</a:t>
            </a:r>
            <a:r>
              <a:rPr lang="en-US" b="1" dirty="0" smtClean="0"/>
              <a:t> </a:t>
            </a:r>
            <a:r>
              <a:rPr lang="en-US" dirty="0" smtClean="0"/>
              <a:t>and learning opportunities for health and support</a:t>
            </a:r>
          </a:p>
          <a:p>
            <a:pPr marL="457200" indent="-457200">
              <a:buFont typeface="+mj-lt"/>
              <a:buAutoNum type="arabicPeriod"/>
            </a:pPr>
            <a:r>
              <a:rPr lang="en-US" b="1" dirty="0" smtClean="0"/>
              <a:t>Develop personal skills: </a:t>
            </a:r>
            <a:r>
              <a:rPr lang="en-US" dirty="0" smtClean="0"/>
              <a:t> Enabling people to learn and cope with chronic illnesses,and injuries,  promote community rehabilitation in schools, community </a:t>
            </a:r>
          </a:p>
          <a:p>
            <a:pPr marL="457200" indent="-457200">
              <a:buFont typeface="+mj-lt"/>
              <a:buAutoNum type="arabicPeriod"/>
            </a:pPr>
            <a:r>
              <a:rPr lang="en-US" b="1" dirty="0" smtClean="0"/>
              <a:t>Reorient health services: services should not only be on treatment and curative. It should move to preventive , research and make persons be responsible for own health</a:t>
            </a:r>
          </a:p>
          <a:p>
            <a:pPr marL="457200" indent="-457200">
              <a:buFont typeface="+mj-lt"/>
              <a:buAutoNum type="arabicPeriod"/>
            </a:pPr>
            <a:r>
              <a:rPr lang="en-US" b="1" dirty="0" smtClean="0"/>
              <a:t>Moving in to the future: men and women should become equal partners in phases of planning, implementation and evaluation </a:t>
            </a:r>
          </a:p>
          <a:p>
            <a:pPr marL="457200" indent="-457200">
              <a:buFont typeface="+mj-lt"/>
              <a:buAutoNum type="arabicPeriod"/>
            </a:pPr>
            <a:endParaRPr lang="en-US" dirty="0"/>
          </a:p>
        </p:txBody>
      </p:sp>
    </p:spTree>
    <p:extLst>
      <p:ext uri="{BB962C8B-B14F-4D97-AF65-F5344CB8AC3E}">
        <p14:creationId xmlns:p14="http://schemas.microsoft.com/office/powerpoint/2010/main" val="18465922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a:t>
            </a:r>
            <a:r>
              <a:rPr lang="en-US" smtClean="0"/>
              <a:t>health education </a:t>
            </a:r>
            <a:endParaRPr lang="en-US"/>
          </a:p>
        </p:txBody>
      </p:sp>
      <p:sp>
        <p:nvSpPr>
          <p:cNvPr id="3" name="Content Placeholder 2"/>
          <p:cNvSpPr>
            <a:spLocks noGrp="1"/>
          </p:cNvSpPr>
          <p:nvPr>
            <p:ph idx="1"/>
          </p:nvPr>
        </p:nvSpPr>
        <p:spPr/>
        <p:txBody>
          <a:bodyPr/>
          <a:lstStyle/>
          <a:p>
            <a:pPr marL="514350" indent="-514350">
              <a:buFont typeface="+mj-lt"/>
              <a:buAutoNum type="romanUcPeriod"/>
            </a:pPr>
            <a:r>
              <a:rPr lang="en-US" dirty="0" smtClean="0"/>
              <a:t>Healthy education improves the health status of individual, families, communities state and the world</a:t>
            </a:r>
          </a:p>
          <a:p>
            <a:pPr marL="514350" indent="-514350">
              <a:buFont typeface="+mj-lt"/>
              <a:buAutoNum type="romanUcPeriod"/>
            </a:pPr>
            <a:r>
              <a:rPr lang="en-US" dirty="0" smtClean="0"/>
              <a:t>Health education enhances the quality of life for all people</a:t>
            </a:r>
          </a:p>
          <a:p>
            <a:pPr marL="514350" indent="-514350">
              <a:buFont typeface="+mj-lt"/>
              <a:buAutoNum type="romanUcPeriod"/>
            </a:pPr>
            <a:r>
              <a:rPr lang="en-US" dirty="0" smtClean="0"/>
              <a:t>Health education reduces premature deaths</a:t>
            </a:r>
          </a:p>
          <a:p>
            <a:pPr marL="514350" indent="-514350">
              <a:buFont typeface="+mj-lt"/>
              <a:buAutoNum type="romanUcPeriod"/>
            </a:pPr>
            <a:r>
              <a:rPr lang="en-US" dirty="0" smtClean="0"/>
              <a:t>By focusing on prevention, health education reduces cost that indivinduals , employers, families,,insurance companies, medical facilities, communities and the state as well as the world would spend on medical treatment</a:t>
            </a:r>
            <a:endParaRPr lang="en-US" dirty="0"/>
          </a:p>
        </p:txBody>
      </p:sp>
    </p:spTree>
    <p:extLst>
      <p:ext uri="{BB962C8B-B14F-4D97-AF65-F5344CB8AC3E}">
        <p14:creationId xmlns:p14="http://schemas.microsoft.com/office/powerpoint/2010/main" val="397041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a:t>
            </a:r>
            <a:endParaRPr lang="en-US" dirty="0"/>
          </a:p>
        </p:txBody>
      </p:sp>
      <p:sp>
        <p:nvSpPr>
          <p:cNvPr id="3" name="Content Placeholder 2"/>
          <p:cNvSpPr>
            <a:spLocks noGrp="1"/>
          </p:cNvSpPr>
          <p:nvPr>
            <p:ph idx="1"/>
          </p:nvPr>
        </p:nvSpPr>
        <p:spPr>
          <a:xfrm>
            <a:off x="-1454990" y="2385633"/>
            <a:ext cx="10178322" cy="3593591"/>
          </a:xfrm>
        </p:spPr>
        <p:txBody>
          <a:bodyPr/>
          <a:lstStyle/>
          <a:p>
            <a:r>
              <a:rPr lang="en-US" dirty="0" smtClean="0"/>
              <a:t>There are various approaches to health education and promotion which use different means to achieve the goals. However, they all aim to promote good health and to prevent  or reduce effects of ill health </a:t>
            </a:r>
            <a:endParaRPr lang="en-US" dirty="0"/>
          </a:p>
        </p:txBody>
      </p:sp>
    </p:spTree>
    <p:extLst>
      <p:ext uri="{BB962C8B-B14F-4D97-AF65-F5344CB8AC3E}">
        <p14:creationId xmlns:p14="http://schemas.microsoft.com/office/powerpoint/2010/main" val="1248685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Behavior change approach</a:t>
            </a:r>
            <a:endParaRPr lang="en-US" dirty="0"/>
          </a:p>
        </p:txBody>
      </p:sp>
      <p:sp>
        <p:nvSpPr>
          <p:cNvPr id="3" name="Content Placeholder 2"/>
          <p:cNvSpPr>
            <a:spLocks noGrp="1"/>
          </p:cNvSpPr>
          <p:nvPr>
            <p:ph idx="1"/>
          </p:nvPr>
        </p:nvSpPr>
        <p:spPr/>
        <p:txBody>
          <a:bodyPr/>
          <a:lstStyle/>
          <a:p>
            <a:r>
              <a:rPr lang="en-US" dirty="0" smtClean="0"/>
              <a:t>Also called information giving model. This approach aims to bring about change in individual behavior through change in persons knowledge.</a:t>
            </a:r>
          </a:p>
          <a:p>
            <a:r>
              <a:rPr lang="en-US" dirty="0" smtClean="0"/>
              <a:t>It is usually implemented through provisions of information related to health risks in mass media, leaflets or posters.</a:t>
            </a:r>
          </a:p>
          <a:p>
            <a:r>
              <a:rPr lang="en-US" dirty="0" smtClean="0"/>
              <a:t>In this models, the approach aims to increase the persons know how and help him decide for himself</a:t>
            </a:r>
            <a:endParaRPr lang="en-US" dirty="0"/>
          </a:p>
        </p:txBody>
      </p:sp>
    </p:spTree>
    <p:extLst>
      <p:ext uri="{BB962C8B-B14F-4D97-AF65-F5344CB8AC3E}">
        <p14:creationId xmlns:p14="http://schemas.microsoft.com/office/powerpoint/2010/main" val="121467779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majorFont>
      <a:minorFont>
        <a:latin typeface="Gill Sans MT"/>
        <a:ea typeface=""/>
        <a:cs typeface=""/>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Badge_16x9</Template>
  <TotalTime>2082</TotalTime>
  <Application>Microsoft Macintosh PowerPoint</Application>
  <PresentationFormat>Widescreen</PresentationFormat>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Gill Sans MT</vt:lpstr>
      <vt:lpstr>Impact</vt:lpstr>
      <vt:lpstr>Wingdings</vt:lpstr>
      <vt:lpstr>Arial</vt:lpstr>
      <vt:lpstr>Badge</vt:lpstr>
      <vt:lpstr>Health education  1</vt:lpstr>
      <vt:lpstr>Defination </vt:lpstr>
      <vt:lpstr>Defination by who</vt:lpstr>
      <vt:lpstr>Basic Principles in health education </vt:lpstr>
      <vt:lpstr>Defination and scope of health promotion </vt:lpstr>
      <vt:lpstr>Health promotion actions identified in the Ottawa charter</vt:lpstr>
      <vt:lpstr>Importance of health education </vt:lpstr>
      <vt:lpstr>Models</vt:lpstr>
      <vt:lpstr>1. Behavior change approach</vt:lpstr>
      <vt:lpstr>2. Self empowerment approach</vt:lpstr>
      <vt:lpstr>3. Community development approach</vt:lpstr>
      <vt:lpstr>Strategies for health education and promotion </vt:lpstr>
      <vt:lpstr>Teaching methods</vt:lpstr>
      <vt:lpstr>Teaching aids</vt:lpstr>
      <vt:lpstr>Role of health workers in health education </vt:lpstr>
      <vt:lpstr>Health educator </vt:lpstr>
      <vt:lpstr>Basic vocabulary in health education and health promotion </vt:lpstr>
      <vt:lpstr>Goals of health education </vt:lpstr>
      <vt:lpstr>Summary </vt:lpstr>
      <vt:lpstr>Target groups in health education </vt:lpstr>
      <vt:lpstr>1. Primary target</vt:lpstr>
      <vt:lpstr>2. Secondary target </vt:lpstr>
      <vt:lpstr>3. Tertiary target</vt:lpstr>
      <vt:lpstr>Main principles of health education </vt:lpstr>
      <vt:lpstr>1. Community diagnosis </vt:lpstr>
      <vt:lpstr>2. Community participation and involvement </vt:lpstr>
      <vt:lpstr>3. Teamwork and collaboration </vt:lpstr>
      <vt:lpstr>4. Planning for an health education </vt:lpstr>
      <vt:lpstr>Basic steps in planning </vt:lpstr>
      <vt:lpstr>Participatory learning</vt:lpstr>
      <vt:lpstr>Basic principles of participatory learning </vt:lpstr>
      <vt:lpstr>Learning</vt:lpstr>
      <vt:lpstr>Learning cont…….</vt:lpstr>
    </vt:vector>
  </TitlesOfParts>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ngilamutisya@yahoo.com</dc:creator>
  <cp:lastModifiedBy>ngilamutisya@yahoo.com</cp:lastModifiedBy>
  <cp:revision>184</cp:revision>
  <dcterms:created xsi:type="dcterms:W3CDTF">2018-01-17T19:25:22Z</dcterms:created>
  <dcterms:modified xsi:type="dcterms:W3CDTF">2018-01-25T12:43:12Z</dcterms:modified>
</cp:coreProperties>
</file>